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97" r:id="rId3"/>
    <p:sldId id="260" r:id="rId4"/>
    <p:sldId id="275" r:id="rId5"/>
    <p:sldId id="298" r:id="rId6"/>
    <p:sldId id="261" r:id="rId7"/>
    <p:sldId id="285" r:id="rId8"/>
    <p:sldId id="289" r:id="rId9"/>
    <p:sldId id="276" r:id="rId10"/>
    <p:sldId id="277" r:id="rId11"/>
    <p:sldId id="283" r:id="rId12"/>
    <p:sldId id="287" r:id="rId13"/>
    <p:sldId id="266" r:id="rId14"/>
    <p:sldId id="267" r:id="rId15"/>
    <p:sldId id="278" r:id="rId16"/>
    <p:sldId id="269" r:id="rId17"/>
    <p:sldId id="268" r:id="rId18"/>
    <p:sldId id="293" r:id="rId19"/>
    <p:sldId id="286" r:id="rId20"/>
    <p:sldId id="290" r:id="rId21"/>
    <p:sldId id="280" r:id="rId22"/>
    <p:sldId id="282" r:id="rId23"/>
    <p:sldId id="294" r:id="rId24"/>
    <p:sldId id="295" r:id="rId25"/>
    <p:sldId id="296" r:id="rId26"/>
    <p:sldId id="284" r:id="rId27"/>
    <p:sldId id="274" r:id="rId28"/>
    <p:sldId id="273" r:id="rId29"/>
    <p:sldId id="259" r:id="rId30"/>
    <p:sldId id="272" r:id="rId31"/>
    <p:sldId id="271" r:id="rId32"/>
    <p:sldId id="288" r:id="rId33"/>
    <p:sldId id="292" r:id="rId34"/>
    <p:sldId id="299"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442" autoAdjust="0"/>
  </p:normalViewPr>
  <p:slideViewPr>
    <p:cSldViewPr snapToGrid="0">
      <p:cViewPr varScale="1">
        <p:scale>
          <a:sx n="88" d="100"/>
          <a:sy n="88" d="100"/>
        </p:scale>
        <p:origin x="227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9F8455-F49C-45BE-A2C2-A1BF816965E0}" type="datetimeFigureOut">
              <a:rPr lang="en-US" smtClean="0"/>
              <a:t>5/21/2019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9DA1B-199D-4E27-A76D-AD5CE31070B5}" type="slidenum">
              <a:rPr lang="en-US" smtClean="0"/>
              <a:t>‹#›</a:t>
            </a:fld>
            <a:endParaRPr lang="en-US"/>
          </a:p>
        </p:txBody>
      </p:sp>
    </p:spTree>
    <p:extLst>
      <p:ext uri="{BB962C8B-B14F-4D97-AF65-F5344CB8AC3E}">
        <p14:creationId xmlns:p14="http://schemas.microsoft.com/office/powerpoint/2010/main" val="988957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99DA1B-199D-4E27-A76D-AD5CE31070B5}" type="slidenum">
              <a:rPr lang="en-US" smtClean="0"/>
              <a:t>2</a:t>
            </a:fld>
            <a:endParaRPr lang="en-US"/>
          </a:p>
        </p:txBody>
      </p:sp>
    </p:spTree>
    <p:extLst>
      <p:ext uri="{BB962C8B-B14F-4D97-AF65-F5344CB8AC3E}">
        <p14:creationId xmlns:p14="http://schemas.microsoft.com/office/powerpoint/2010/main" val="3606824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GANs and VAEs are two different strategies for learning such latent spaces of image</a:t>
            </a:r>
          </a:p>
          <a:p>
            <a:r>
              <a:rPr lang="en-US" dirty="0"/>
              <a:t>representations, each with its own characteristics. VAEs are great for learning latent</a:t>
            </a:r>
          </a:p>
          <a:p>
            <a:r>
              <a:rPr lang="en-US" dirty="0"/>
              <a:t>spaces that are well structured, where specific directions encode a meaningful axis of</a:t>
            </a:r>
          </a:p>
          <a:p>
            <a:r>
              <a:rPr lang="en-US" dirty="0"/>
              <a:t>variation in the data. GANs generate images that can potentially be highly realistic, but</a:t>
            </a:r>
          </a:p>
          <a:p>
            <a:r>
              <a:rPr lang="en-US" dirty="0"/>
              <a:t>the latent space they come from may not have as much structure and continuity.</a:t>
            </a:r>
          </a:p>
          <a:p>
            <a:endParaRPr lang="en-US" dirty="0"/>
          </a:p>
        </p:txBody>
      </p:sp>
      <p:sp>
        <p:nvSpPr>
          <p:cNvPr id="4" name="Slide Number Placeholder 3"/>
          <p:cNvSpPr>
            <a:spLocks noGrp="1"/>
          </p:cNvSpPr>
          <p:nvPr>
            <p:ph type="sldNum" sz="quarter" idx="10"/>
          </p:nvPr>
        </p:nvSpPr>
        <p:spPr/>
        <p:txBody>
          <a:bodyPr/>
          <a:lstStyle/>
          <a:p>
            <a:fld id="{2E99DA1B-199D-4E27-A76D-AD5CE31070B5}" type="slidenum">
              <a:rPr lang="en-US" smtClean="0"/>
              <a:t>9</a:t>
            </a:fld>
            <a:endParaRPr lang="en-US"/>
          </a:p>
        </p:txBody>
      </p:sp>
    </p:spTree>
    <p:extLst>
      <p:ext uri="{BB962C8B-B14F-4D97-AF65-F5344CB8AC3E}">
        <p14:creationId xmlns:p14="http://schemas.microsoft.com/office/powerpoint/2010/main" val="1588953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99DA1B-199D-4E27-A76D-AD5CE31070B5}" type="slidenum">
              <a:rPr lang="en-US" smtClean="0"/>
              <a:t>16</a:t>
            </a:fld>
            <a:endParaRPr lang="en-US"/>
          </a:p>
        </p:txBody>
      </p:sp>
    </p:spTree>
    <p:extLst>
      <p:ext uri="{BB962C8B-B14F-4D97-AF65-F5344CB8AC3E}">
        <p14:creationId xmlns:p14="http://schemas.microsoft.com/office/powerpoint/2010/main" val="3351865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Unlike VAEs, this latent space has fewer explicit guarantees of meaningful</a:t>
            </a:r>
          </a:p>
          <a:p>
            <a:r>
              <a:rPr lang="en-US" sz="1200" b="0" i="0" u="none" strike="noStrike" kern="1200" baseline="0" dirty="0">
                <a:solidFill>
                  <a:schemeClr val="tx1"/>
                </a:solidFill>
                <a:latin typeface="+mn-lt"/>
                <a:ea typeface="+mn-ea"/>
                <a:cs typeface="+mn-cs"/>
              </a:rPr>
              <a:t>structure; in particular, it isn’t continuous.</a:t>
            </a:r>
            <a:endParaRPr lang="en-US" dirty="0"/>
          </a:p>
        </p:txBody>
      </p:sp>
      <p:sp>
        <p:nvSpPr>
          <p:cNvPr id="4" name="Slide Number Placeholder 3"/>
          <p:cNvSpPr>
            <a:spLocks noGrp="1"/>
          </p:cNvSpPr>
          <p:nvPr>
            <p:ph type="sldNum" sz="quarter" idx="10"/>
          </p:nvPr>
        </p:nvSpPr>
        <p:spPr/>
        <p:txBody>
          <a:bodyPr/>
          <a:lstStyle/>
          <a:p>
            <a:fld id="{2E99DA1B-199D-4E27-A76D-AD5CE31070B5}" type="slidenum">
              <a:rPr lang="en-US" smtClean="0"/>
              <a:t>20</a:t>
            </a:fld>
            <a:endParaRPr lang="en-US"/>
          </a:p>
        </p:txBody>
      </p:sp>
    </p:spTree>
    <p:extLst>
      <p:ext uri="{BB962C8B-B14F-4D97-AF65-F5344CB8AC3E}">
        <p14:creationId xmlns:p14="http://schemas.microsoft.com/office/powerpoint/2010/main" val="3024385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Style </a:t>
            </a:r>
            <a:r>
              <a:rPr lang="en-US" dirty="0"/>
              <a:t>refers to levels of detail at different scales in the painting</a:t>
            </a:r>
          </a:p>
          <a:p>
            <a:pPr marL="171450" indent="-171450">
              <a:buFont typeface="Arial" panose="020B0604020202020204" pitchFamily="34" charset="0"/>
              <a:buChar char="•"/>
            </a:pPr>
            <a:r>
              <a:rPr lang="en-US" b="1" dirty="0"/>
              <a:t>Content </a:t>
            </a:r>
            <a:r>
              <a:rPr lang="en-US" dirty="0"/>
              <a:t>refers to high level structure of the image</a:t>
            </a:r>
          </a:p>
          <a:p>
            <a:pPr marL="171450" indent="-171450">
              <a:buFont typeface="Arial" panose="020B0604020202020204" pitchFamily="34" charset="0"/>
              <a:buChar char="•"/>
            </a:pPr>
            <a:r>
              <a:rPr lang="en-US" dirty="0"/>
              <a:t>This sort of technique has a lot of implications for creating artistic work</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E99DA1B-199D-4E27-A76D-AD5CE31070B5}" type="slidenum">
              <a:rPr lang="en-US" smtClean="0"/>
              <a:t>27</a:t>
            </a:fld>
            <a:endParaRPr lang="en-US"/>
          </a:p>
        </p:txBody>
      </p:sp>
    </p:spTree>
    <p:extLst>
      <p:ext uri="{BB962C8B-B14F-4D97-AF65-F5344CB8AC3E}">
        <p14:creationId xmlns:p14="http://schemas.microsoft.com/office/powerpoint/2010/main" val="19068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2E99DA1B-199D-4E27-A76D-AD5CE31070B5}" type="slidenum">
              <a:rPr lang="en-US" smtClean="0"/>
              <a:t>34</a:t>
            </a:fld>
            <a:endParaRPr lang="en-US"/>
          </a:p>
        </p:txBody>
      </p:sp>
    </p:spTree>
    <p:extLst>
      <p:ext uri="{BB962C8B-B14F-4D97-AF65-F5344CB8AC3E}">
        <p14:creationId xmlns:p14="http://schemas.microsoft.com/office/powerpoint/2010/main" val="4250976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A77A64-1676-4EB2-8704-C6AFBF1B0342}"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88FEC-5813-4A7B-A9DE-02C17F8AB963}" type="slidenum">
              <a:rPr lang="en-US" smtClean="0"/>
              <a:t>‹#›</a:t>
            </a:fld>
            <a:endParaRPr lang="en-US"/>
          </a:p>
        </p:txBody>
      </p:sp>
    </p:spTree>
    <p:extLst>
      <p:ext uri="{BB962C8B-B14F-4D97-AF65-F5344CB8AC3E}">
        <p14:creationId xmlns:p14="http://schemas.microsoft.com/office/powerpoint/2010/main" val="3184418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77A64-1676-4EB2-8704-C6AFBF1B0342}"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88FEC-5813-4A7B-A9DE-02C17F8AB963}" type="slidenum">
              <a:rPr lang="en-US" smtClean="0"/>
              <a:t>‹#›</a:t>
            </a:fld>
            <a:endParaRPr lang="en-US"/>
          </a:p>
        </p:txBody>
      </p:sp>
    </p:spTree>
    <p:extLst>
      <p:ext uri="{BB962C8B-B14F-4D97-AF65-F5344CB8AC3E}">
        <p14:creationId xmlns:p14="http://schemas.microsoft.com/office/powerpoint/2010/main" val="2692658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77A64-1676-4EB2-8704-C6AFBF1B0342}"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88FEC-5813-4A7B-A9DE-02C17F8AB963}" type="slidenum">
              <a:rPr lang="en-US" smtClean="0"/>
              <a:t>‹#›</a:t>
            </a:fld>
            <a:endParaRPr lang="en-US"/>
          </a:p>
        </p:txBody>
      </p:sp>
    </p:spTree>
    <p:extLst>
      <p:ext uri="{BB962C8B-B14F-4D97-AF65-F5344CB8AC3E}">
        <p14:creationId xmlns:p14="http://schemas.microsoft.com/office/powerpoint/2010/main" val="2584506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3A77A64-1676-4EB2-8704-C6AFBF1B0342}"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88FEC-5813-4A7B-A9DE-02C17F8AB963}" type="slidenum">
              <a:rPr lang="en-US" smtClean="0"/>
              <a:t>‹#›</a:t>
            </a:fld>
            <a:endParaRPr lang="en-US"/>
          </a:p>
        </p:txBody>
      </p:sp>
    </p:spTree>
    <p:extLst>
      <p:ext uri="{BB962C8B-B14F-4D97-AF65-F5344CB8AC3E}">
        <p14:creationId xmlns:p14="http://schemas.microsoft.com/office/powerpoint/2010/main" val="262169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3A77A64-1676-4EB2-8704-C6AFBF1B0342}" type="datetimeFigureOut">
              <a:rPr lang="en-US" smtClean="0"/>
              <a:t>5/21/2019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888FEC-5813-4A7B-A9DE-02C17F8AB963}" type="slidenum">
              <a:rPr lang="en-US" smtClean="0"/>
              <a:t>‹#›</a:t>
            </a:fld>
            <a:endParaRPr lang="en-US"/>
          </a:p>
        </p:txBody>
      </p:sp>
    </p:spTree>
    <p:extLst>
      <p:ext uri="{BB962C8B-B14F-4D97-AF65-F5344CB8AC3E}">
        <p14:creationId xmlns:p14="http://schemas.microsoft.com/office/powerpoint/2010/main" val="472982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3A77A64-1676-4EB2-8704-C6AFBF1B0342}"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888FEC-5813-4A7B-A9DE-02C17F8AB963}" type="slidenum">
              <a:rPr lang="en-US" smtClean="0"/>
              <a:t>‹#›</a:t>
            </a:fld>
            <a:endParaRPr lang="en-US"/>
          </a:p>
        </p:txBody>
      </p:sp>
    </p:spTree>
    <p:extLst>
      <p:ext uri="{BB962C8B-B14F-4D97-AF65-F5344CB8AC3E}">
        <p14:creationId xmlns:p14="http://schemas.microsoft.com/office/powerpoint/2010/main" val="2242458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3A77A64-1676-4EB2-8704-C6AFBF1B0342}" type="datetimeFigureOut">
              <a:rPr lang="en-US" smtClean="0"/>
              <a:t>5/21/2019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888FEC-5813-4A7B-A9DE-02C17F8AB963}" type="slidenum">
              <a:rPr lang="en-US" smtClean="0"/>
              <a:t>‹#›</a:t>
            </a:fld>
            <a:endParaRPr lang="en-US"/>
          </a:p>
        </p:txBody>
      </p:sp>
    </p:spTree>
    <p:extLst>
      <p:ext uri="{BB962C8B-B14F-4D97-AF65-F5344CB8AC3E}">
        <p14:creationId xmlns:p14="http://schemas.microsoft.com/office/powerpoint/2010/main" val="3061575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3A77A64-1676-4EB2-8704-C6AFBF1B0342}" type="datetimeFigureOut">
              <a:rPr lang="en-US" smtClean="0"/>
              <a:t>5/21/2019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888FEC-5813-4A7B-A9DE-02C17F8AB963}" type="slidenum">
              <a:rPr lang="en-US" smtClean="0"/>
              <a:t>‹#›</a:t>
            </a:fld>
            <a:endParaRPr lang="en-US"/>
          </a:p>
        </p:txBody>
      </p:sp>
    </p:spTree>
    <p:extLst>
      <p:ext uri="{BB962C8B-B14F-4D97-AF65-F5344CB8AC3E}">
        <p14:creationId xmlns:p14="http://schemas.microsoft.com/office/powerpoint/2010/main" val="2456981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77A64-1676-4EB2-8704-C6AFBF1B0342}" type="datetimeFigureOut">
              <a:rPr lang="en-US" smtClean="0"/>
              <a:t>5/21/2019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888FEC-5813-4A7B-A9DE-02C17F8AB963}" type="slidenum">
              <a:rPr lang="en-US" smtClean="0"/>
              <a:t>‹#›</a:t>
            </a:fld>
            <a:endParaRPr lang="en-US"/>
          </a:p>
        </p:txBody>
      </p:sp>
    </p:spTree>
    <p:extLst>
      <p:ext uri="{BB962C8B-B14F-4D97-AF65-F5344CB8AC3E}">
        <p14:creationId xmlns:p14="http://schemas.microsoft.com/office/powerpoint/2010/main" val="388044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A77A64-1676-4EB2-8704-C6AFBF1B0342}"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888FEC-5813-4A7B-A9DE-02C17F8AB963}" type="slidenum">
              <a:rPr lang="en-US" smtClean="0"/>
              <a:t>‹#›</a:t>
            </a:fld>
            <a:endParaRPr lang="en-US"/>
          </a:p>
        </p:txBody>
      </p:sp>
    </p:spTree>
    <p:extLst>
      <p:ext uri="{BB962C8B-B14F-4D97-AF65-F5344CB8AC3E}">
        <p14:creationId xmlns:p14="http://schemas.microsoft.com/office/powerpoint/2010/main" val="3817889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A77A64-1676-4EB2-8704-C6AFBF1B0342}" type="datetimeFigureOut">
              <a:rPr lang="en-US" smtClean="0"/>
              <a:t>5/21/2019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888FEC-5813-4A7B-A9DE-02C17F8AB963}" type="slidenum">
              <a:rPr lang="en-US" smtClean="0"/>
              <a:t>‹#›</a:t>
            </a:fld>
            <a:endParaRPr lang="en-US"/>
          </a:p>
        </p:txBody>
      </p:sp>
    </p:spTree>
    <p:extLst>
      <p:ext uri="{BB962C8B-B14F-4D97-AF65-F5344CB8AC3E}">
        <p14:creationId xmlns:p14="http://schemas.microsoft.com/office/powerpoint/2010/main" val="20321266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77A64-1676-4EB2-8704-C6AFBF1B0342}" type="datetimeFigureOut">
              <a:rPr lang="en-US" smtClean="0"/>
              <a:t>5/21/2019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888FEC-5813-4A7B-A9DE-02C17F8AB963}" type="slidenum">
              <a:rPr lang="en-US" smtClean="0"/>
              <a:t>‹#›</a:t>
            </a:fld>
            <a:endParaRPr lang="en-US"/>
          </a:p>
        </p:txBody>
      </p:sp>
    </p:spTree>
    <p:extLst>
      <p:ext uri="{BB962C8B-B14F-4D97-AF65-F5344CB8AC3E}">
        <p14:creationId xmlns:p14="http://schemas.microsoft.com/office/powerpoint/2010/main" val="21408897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hispersondoesnotexist.com/" TargetMode="External"/><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0.png"/><Relationship Id="rId4" Type="http://schemas.openxmlformats.org/officeDocument/2006/relationships/image" Target="../media/image12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blog.openai.com/better-language-models/#content"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9.emf"/><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80.png"/></Relationships>
</file>

<file path=ppt/slides/_rels/slide28.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talktotransformer.com/"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convai.huggingface.co/"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Generative models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61491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Generating faces of humans that do not exist</a:t>
            </a:r>
          </a:p>
        </p:txBody>
      </p:sp>
      <p:pic>
        <p:nvPicPr>
          <p:cNvPr id="4" name="Picture 3"/>
          <p:cNvPicPr>
            <a:picLocks noChangeAspect="1"/>
          </p:cNvPicPr>
          <p:nvPr/>
        </p:nvPicPr>
        <p:blipFill>
          <a:blip r:embed="rId2"/>
          <a:stretch>
            <a:fillRect/>
          </a:stretch>
        </p:blipFill>
        <p:spPr>
          <a:xfrm>
            <a:off x="0" y="1518567"/>
            <a:ext cx="9144000" cy="4930026"/>
          </a:xfrm>
          <a:prstGeom prst="rect">
            <a:avLst/>
          </a:prstGeom>
        </p:spPr>
      </p:pic>
      <p:sp>
        <p:nvSpPr>
          <p:cNvPr id="3" name="Rectangle 2">
            <a:extLst>
              <a:ext uri="{FF2B5EF4-FFF2-40B4-BE49-F238E27FC236}">
                <a16:creationId xmlns:a16="http://schemas.microsoft.com/office/drawing/2014/main" id="{7C51AEBA-F369-4378-9A0E-4D0B8C2C9342}"/>
              </a:ext>
            </a:extLst>
          </p:cNvPr>
          <p:cNvSpPr/>
          <p:nvPr/>
        </p:nvSpPr>
        <p:spPr>
          <a:xfrm>
            <a:off x="4945633" y="6488668"/>
            <a:ext cx="4138890" cy="369332"/>
          </a:xfrm>
          <a:prstGeom prst="rect">
            <a:avLst/>
          </a:prstGeom>
        </p:spPr>
        <p:txBody>
          <a:bodyPr wrap="none">
            <a:spAutoFit/>
          </a:bodyPr>
          <a:lstStyle/>
          <a:p>
            <a:r>
              <a:rPr lang="en-NZ" dirty="0">
                <a:hlinkClick r:id="rId3"/>
              </a:rPr>
              <a:t>https://www.thispersondoesnotexist.com</a:t>
            </a:r>
            <a:r>
              <a:rPr lang="en-NZ" dirty="0"/>
              <a:t> </a:t>
            </a:r>
          </a:p>
        </p:txBody>
      </p:sp>
    </p:spTree>
    <p:extLst>
      <p:ext uri="{BB962C8B-B14F-4D97-AF65-F5344CB8AC3E}">
        <p14:creationId xmlns:p14="http://schemas.microsoft.com/office/powerpoint/2010/main" val="3158836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49" y="171489"/>
            <a:ext cx="4291694" cy="949739"/>
          </a:xfrm>
        </p:spPr>
        <p:txBody>
          <a:bodyPr>
            <a:normAutofit fontScale="90000"/>
          </a:bodyPr>
          <a:lstStyle/>
          <a:p>
            <a:r>
              <a:rPr lang="en-US" dirty="0"/>
              <a:t>Encoder and decoder network</a:t>
            </a:r>
          </a:p>
        </p:txBody>
      </p:sp>
      <p:sp>
        <p:nvSpPr>
          <p:cNvPr id="3" name="Content Placeholder 2"/>
          <p:cNvSpPr>
            <a:spLocks noGrp="1"/>
          </p:cNvSpPr>
          <p:nvPr>
            <p:ph idx="1"/>
          </p:nvPr>
        </p:nvSpPr>
        <p:spPr>
          <a:xfrm>
            <a:off x="410934" y="1620587"/>
            <a:ext cx="8515351" cy="2821041"/>
          </a:xfrm>
        </p:spPr>
        <p:txBody>
          <a:bodyPr>
            <a:noAutofit/>
          </a:bodyPr>
          <a:lstStyle/>
          <a:p>
            <a:r>
              <a:rPr lang="en-US" sz="2000" dirty="0"/>
              <a:t>A type of network that aims to encode an input to a low-dimensional latent space and then decode it back</a:t>
            </a:r>
          </a:p>
          <a:p>
            <a:r>
              <a:rPr lang="en-US" sz="2000" dirty="0"/>
              <a:t>A classical image </a:t>
            </a:r>
            <a:r>
              <a:rPr lang="en-US" sz="2000" dirty="0" err="1"/>
              <a:t>autoencoder</a:t>
            </a:r>
            <a:r>
              <a:rPr lang="en-US" sz="2000" dirty="0"/>
              <a:t> takes an image, maps it to a latent vector space via an encoder module (a convolutional neural network for instance), and then decodes it back to an output with the same dimensions as the original image, via a decoder module</a:t>
            </a:r>
          </a:p>
          <a:p>
            <a:r>
              <a:rPr lang="en-US" sz="2000" dirty="0"/>
              <a:t>It’s then trained by using as target data the same images as the input images, meaning the </a:t>
            </a:r>
            <a:r>
              <a:rPr lang="en-US" sz="2000" dirty="0" err="1"/>
              <a:t>autoencoder</a:t>
            </a:r>
            <a:r>
              <a:rPr lang="en-US" sz="2000" dirty="0"/>
              <a:t> learns to reconstruct the original inputs. </a:t>
            </a:r>
          </a:p>
          <a:p>
            <a:r>
              <a:rPr lang="en-US" sz="2000" dirty="0"/>
              <a:t>Most commonly, you’ll constrain the code to be low-dimensional and sparse (mostly zeros), in which case the encoder acts as a way to compress the input data into fewer bits of information.</a:t>
            </a:r>
          </a:p>
        </p:txBody>
      </p:sp>
      <p:pic>
        <p:nvPicPr>
          <p:cNvPr id="4" name="Picture 3"/>
          <p:cNvPicPr>
            <a:picLocks noChangeAspect="1"/>
          </p:cNvPicPr>
          <p:nvPr/>
        </p:nvPicPr>
        <p:blipFill rotWithShape="1">
          <a:blip r:embed="rId2"/>
          <a:srcRect t="13962"/>
          <a:stretch/>
        </p:blipFill>
        <p:spPr>
          <a:xfrm>
            <a:off x="306899" y="5120640"/>
            <a:ext cx="8530201" cy="1737360"/>
          </a:xfrm>
          <a:prstGeom prst="rect">
            <a:avLst/>
          </a:prstGeom>
        </p:spPr>
      </p:pic>
      <p:pic>
        <p:nvPicPr>
          <p:cNvPr id="5" name="Picture 4">
            <a:extLst>
              <a:ext uri="{FF2B5EF4-FFF2-40B4-BE49-F238E27FC236}">
                <a16:creationId xmlns:a16="http://schemas.microsoft.com/office/drawing/2014/main" id="{992E9F12-5793-4302-B3CF-83E6F64055CC}"/>
              </a:ext>
            </a:extLst>
          </p:cNvPr>
          <p:cNvPicPr>
            <a:picLocks noChangeAspect="1"/>
          </p:cNvPicPr>
          <p:nvPr/>
        </p:nvPicPr>
        <p:blipFill>
          <a:blip r:embed="rId3"/>
          <a:stretch>
            <a:fillRect/>
          </a:stretch>
        </p:blipFill>
        <p:spPr>
          <a:xfrm>
            <a:off x="5823856" y="0"/>
            <a:ext cx="3205161" cy="1620587"/>
          </a:xfrm>
          <a:prstGeom prst="rect">
            <a:avLst/>
          </a:prstGeom>
        </p:spPr>
      </p:pic>
    </p:spTree>
    <p:extLst>
      <p:ext uri="{BB962C8B-B14F-4D97-AF65-F5344CB8AC3E}">
        <p14:creationId xmlns:p14="http://schemas.microsoft.com/office/powerpoint/2010/main" val="2789493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9974"/>
            <a:ext cx="7886700" cy="495486"/>
          </a:xfrm>
        </p:spPr>
        <p:txBody>
          <a:bodyPr>
            <a:normAutofit fontScale="90000"/>
          </a:bodyPr>
          <a:lstStyle/>
          <a:p>
            <a:r>
              <a:rPr lang="en-US" dirty="0" err="1"/>
              <a:t>Variational</a:t>
            </a:r>
            <a:r>
              <a:rPr lang="en-US" dirty="0"/>
              <a:t> </a:t>
            </a:r>
            <a:r>
              <a:rPr lang="en-US" dirty="0" err="1"/>
              <a:t>autoencoders</a:t>
            </a:r>
            <a:endParaRPr lang="en-US" dirty="0"/>
          </a:p>
        </p:txBody>
      </p:sp>
      <p:sp>
        <p:nvSpPr>
          <p:cNvPr id="3" name="Content Placeholder 2"/>
          <p:cNvSpPr>
            <a:spLocks noGrp="1"/>
          </p:cNvSpPr>
          <p:nvPr>
            <p:ph idx="1"/>
          </p:nvPr>
        </p:nvSpPr>
        <p:spPr>
          <a:xfrm>
            <a:off x="628650" y="785308"/>
            <a:ext cx="7886700" cy="3667515"/>
          </a:xfrm>
        </p:spPr>
        <p:txBody>
          <a:bodyPr>
            <a:normAutofit fontScale="55000" lnSpcReduction="20000"/>
          </a:bodyPr>
          <a:lstStyle/>
          <a:p>
            <a:r>
              <a:rPr lang="en-US" dirty="0"/>
              <a:t>In practice, such classical </a:t>
            </a:r>
            <a:r>
              <a:rPr lang="en-US" dirty="0" err="1"/>
              <a:t>autoencoders</a:t>
            </a:r>
            <a:r>
              <a:rPr lang="en-US" dirty="0"/>
              <a:t> don’t lead to particularly useful or nicely structured latent spaces. </a:t>
            </a:r>
          </a:p>
          <a:p>
            <a:r>
              <a:rPr lang="en-US" dirty="0"/>
              <a:t>VAEs, however, augment </a:t>
            </a:r>
            <a:r>
              <a:rPr lang="en-US" dirty="0" err="1"/>
              <a:t>autoencoders</a:t>
            </a:r>
            <a:r>
              <a:rPr lang="en-US" dirty="0"/>
              <a:t> with a little bit of statistical magic that forces them to learn continuous, highly structured latent spaces. </a:t>
            </a:r>
          </a:p>
          <a:p>
            <a:r>
              <a:rPr lang="en-US" dirty="0"/>
              <a:t>They have turned out to be a powerful tool for image generation.</a:t>
            </a:r>
          </a:p>
          <a:p>
            <a:r>
              <a:rPr lang="en-US" dirty="0"/>
              <a:t>A VAE, instead of compressing its input image into a fixed code in the latent space, turns the image into the parameters of a statistical distribution: a mean and a variance. </a:t>
            </a:r>
          </a:p>
          <a:p>
            <a:r>
              <a:rPr lang="en-US" dirty="0"/>
              <a:t>Essentially, this means you’re assuming the input image has been generated by a statistical process, and that the randomness of this process should be taken into accounting during encoding and decoding. </a:t>
            </a:r>
          </a:p>
          <a:p>
            <a:r>
              <a:rPr lang="en-US" dirty="0"/>
              <a:t>The VAE then uses the mean and variance parameters to randomly sample one element of the distribution, and decodes that element back to the original input. </a:t>
            </a:r>
          </a:p>
          <a:p>
            <a:r>
              <a:rPr lang="en-US" dirty="0"/>
              <a:t>The </a:t>
            </a:r>
            <a:r>
              <a:rPr lang="en-US" dirty="0" err="1"/>
              <a:t>stochasticity</a:t>
            </a:r>
            <a:r>
              <a:rPr lang="en-US" dirty="0"/>
              <a:t> of this process improves robustness and forces the latent space to encode meaningful representations everywhere: every point sampled in the latent space is decoded to a valid output.</a:t>
            </a:r>
          </a:p>
        </p:txBody>
      </p:sp>
      <p:pic>
        <p:nvPicPr>
          <p:cNvPr id="4" name="Picture 3"/>
          <p:cNvPicPr>
            <a:picLocks noChangeAspect="1"/>
          </p:cNvPicPr>
          <p:nvPr/>
        </p:nvPicPr>
        <p:blipFill>
          <a:blip r:embed="rId2"/>
          <a:stretch>
            <a:fillRect/>
          </a:stretch>
        </p:blipFill>
        <p:spPr>
          <a:xfrm>
            <a:off x="1792914" y="4452822"/>
            <a:ext cx="5558172" cy="2405178"/>
          </a:xfrm>
          <a:prstGeom prst="rect">
            <a:avLst/>
          </a:prstGeom>
        </p:spPr>
      </p:pic>
    </p:spTree>
    <p:extLst>
      <p:ext uri="{BB962C8B-B14F-4D97-AF65-F5344CB8AC3E}">
        <p14:creationId xmlns:p14="http://schemas.microsoft.com/office/powerpoint/2010/main" val="2186771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these networks learn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9650" y="2076366"/>
            <a:ext cx="4324350" cy="4324350"/>
          </a:xfrm>
        </p:spPr>
      </p:pic>
      <p:sp>
        <p:nvSpPr>
          <p:cNvPr id="6" name="Content Placeholder 2"/>
          <p:cNvSpPr txBox="1">
            <a:spLocks/>
          </p:cNvSpPr>
          <p:nvPr/>
        </p:nvSpPr>
        <p:spPr>
          <a:xfrm>
            <a:off x="0" y="1825624"/>
            <a:ext cx="4819650" cy="503237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These neural networks are learning what the visual world looks like! </a:t>
            </a:r>
          </a:p>
          <a:p>
            <a:r>
              <a:rPr lang="en-US" dirty="0"/>
              <a:t>These models usually have only about 100 million parameters, so a network trained on ImageNet has to (loosely) compress 200GB of pixel data into 100MB of weights. </a:t>
            </a:r>
          </a:p>
          <a:p>
            <a:r>
              <a:rPr lang="en-US" dirty="0"/>
              <a:t>This incentivizes it to discover the most salient features of the data</a:t>
            </a:r>
          </a:p>
          <a:p>
            <a:r>
              <a:rPr lang="en-US" dirty="0"/>
              <a:t>It will likely learn that pixels nearby are likely to have the same color, or that the world is made up of horizontal or vertical edges, or blobs of different colors. </a:t>
            </a:r>
          </a:p>
          <a:p>
            <a:r>
              <a:rPr lang="en-US" dirty="0"/>
              <a:t>Eventually, the model may discover many more complex regularities: that there are certain types of backgrounds, objects, textures, that they occur in certain likely arrangements, or that they transform in certain ways over time in videos, etc.</a:t>
            </a:r>
          </a:p>
        </p:txBody>
      </p:sp>
    </p:spTree>
    <p:extLst>
      <p:ext uri="{BB962C8B-B14F-4D97-AF65-F5344CB8AC3E}">
        <p14:creationId xmlns:p14="http://schemas.microsoft.com/office/powerpoint/2010/main" val="295125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923" y="66452"/>
            <a:ext cx="7886700" cy="568249"/>
          </a:xfrm>
        </p:spPr>
        <p:txBody>
          <a:bodyPr>
            <a:normAutofit/>
          </a:bodyPr>
          <a:lstStyle/>
          <a:p>
            <a:r>
              <a:rPr lang="en-US" sz="3200" dirty="0"/>
              <a:t>Concept vectors and the glasses dimension</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2166" y="2304606"/>
            <a:ext cx="3959890" cy="3959890"/>
          </a:xfrm>
          <a:prstGeom prst="rect">
            <a:avLst/>
          </a:prstGeom>
        </p:spPr>
      </p:pic>
      <p:pic>
        <p:nvPicPr>
          <p:cNvPr id="6" name="Picture 5"/>
          <p:cNvPicPr>
            <a:picLocks noChangeAspect="1"/>
          </p:cNvPicPr>
          <p:nvPr/>
        </p:nvPicPr>
        <p:blipFill>
          <a:blip r:embed="rId3"/>
          <a:stretch>
            <a:fillRect/>
          </a:stretch>
        </p:blipFill>
        <p:spPr>
          <a:xfrm>
            <a:off x="5378823" y="487663"/>
            <a:ext cx="3285010" cy="1395732"/>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0" y="1185529"/>
                <a:ext cx="5012166" cy="5355312"/>
              </a:xfrm>
              <a:prstGeom prst="rect">
                <a:avLst/>
              </a:prstGeom>
            </p:spPr>
            <p:txBody>
              <a:bodyPr wrap="square">
                <a:spAutoFit/>
              </a:bodyPr>
              <a:lstStyle/>
              <a:p>
                <a:pPr marL="285750" indent="-285750">
                  <a:buFont typeface="Arial" panose="020B0604020202020204" pitchFamily="34" charset="0"/>
                  <a:buChar char="•"/>
                </a:pPr>
                <a:r>
                  <a:rPr lang="en-US" sz="1900" dirty="0"/>
                  <a:t>We already hinted at the idea of a concept vector when we covered word </a:t>
                </a:r>
                <a:r>
                  <a:rPr lang="en-US" sz="1900" dirty="0" err="1"/>
                  <a:t>embeddings</a:t>
                </a:r>
                <a:r>
                  <a:rPr lang="en-US" sz="1900" dirty="0"/>
                  <a:t> </a:t>
                </a:r>
              </a:p>
              <a:p>
                <a:pPr marL="285750" indent="-285750">
                  <a:buFont typeface="Arial" panose="020B0604020202020204" pitchFamily="34" charset="0"/>
                  <a:buChar char="•"/>
                </a:pPr>
                <a:r>
                  <a:rPr lang="en-US" sz="1900" dirty="0"/>
                  <a:t>The idea is still the same: given a latent space of representations, or an embedding space, certain directions in the space may encode interesting axes of variation in the original data. </a:t>
                </a:r>
              </a:p>
              <a:p>
                <a:pPr marL="285750" indent="-285750">
                  <a:buFont typeface="Arial" panose="020B0604020202020204" pitchFamily="34" charset="0"/>
                  <a:buChar char="•"/>
                </a:pPr>
                <a:r>
                  <a:rPr lang="en-US" sz="1900" dirty="0"/>
                  <a:t>In a latent space of images of faces, for instance, there may be a glasses vector </a:t>
                </a:r>
                <a14:m>
                  <m:oMath xmlns:m="http://schemas.openxmlformats.org/officeDocument/2006/math">
                    <m:r>
                      <a:rPr lang="en-US" sz="1900" b="0" i="1" dirty="0" smtClean="0">
                        <a:latin typeface="Cambria Math" panose="02040503050406030204" pitchFamily="18" charset="0"/>
                      </a:rPr>
                      <m:t>𝑔</m:t>
                    </m:r>
                  </m:oMath>
                </a14:m>
                <a:r>
                  <a:rPr lang="en-US" sz="1900" dirty="0"/>
                  <a:t>, such that if a latent point </a:t>
                </a:r>
                <a14:m>
                  <m:oMath xmlns:m="http://schemas.openxmlformats.org/officeDocument/2006/math">
                    <m:r>
                      <m:rPr>
                        <m:sty m:val="p"/>
                      </m:rPr>
                      <a:rPr lang="en-US" sz="1900" b="0" i="0" dirty="0" smtClean="0">
                        <a:latin typeface="Cambria Math" panose="02040503050406030204" pitchFamily="18" charset="0"/>
                      </a:rPr>
                      <m:t>f</m:t>
                    </m:r>
                  </m:oMath>
                </a14:m>
                <a:r>
                  <a:rPr lang="en-US" sz="1900" dirty="0"/>
                  <a:t> is the embedded representation of a certain face, then latent point </a:t>
                </a:r>
                <a14:m>
                  <m:oMath xmlns:m="http://schemas.openxmlformats.org/officeDocument/2006/math">
                    <m:r>
                      <m:rPr>
                        <m:sty m:val="p"/>
                      </m:rPr>
                      <a:rPr lang="en-US" sz="1900" b="0" i="0" dirty="0" smtClean="0">
                        <a:latin typeface="Cambria Math" panose="02040503050406030204" pitchFamily="18" charset="0"/>
                      </a:rPr>
                      <m:t>f</m:t>
                    </m:r>
                    <m:r>
                      <a:rPr lang="en-US" sz="1900" i="1" dirty="0" smtClean="0">
                        <a:latin typeface="Cambria Math" panose="02040503050406030204" pitchFamily="18" charset="0"/>
                      </a:rPr>
                      <m:t> +</m:t>
                    </m:r>
                    <m:r>
                      <a:rPr lang="en-US" sz="1900" b="0" i="1" dirty="0" smtClean="0">
                        <a:latin typeface="Cambria Math" panose="02040503050406030204" pitchFamily="18" charset="0"/>
                      </a:rPr>
                      <m:t>𝑔</m:t>
                    </m:r>
                    <m:r>
                      <a:rPr lang="en-US" sz="1900" i="1" dirty="0" smtClean="0">
                        <a:latin typeface="Cambria Math" panose="02040503050406030204" pitchFamily="18" charset="0"/>
                      </a:rPr>
                      <m:t> </m:t>
                    </m:r>
                  </m:oMath>
                </a14:m>
                <a:r>
                  <a:rPr lang="en-US" sz="1900" dirty="0"/>
                  <a:t>is the embedded representation of the same face, with glasses. </a:t>
                </a:r>
              </a:p>
              <a:p>
                <a:pPr marL="285750" indent="-285750">
                  <a:buFont typeface="Arial" panose="020B0604020202020204" pitchFamily="34" charset="0"/>
                  <a:buChar char="•"/>
                </a:pPr>
                <a:r>
                  <a:rPr lang="en-US" sz="1900" dirty="0"/>
                  <a:t>Once you’ve identified such a vector, it then becomes possible to edit images by projecting them into the latent space, moving their representation in a meaningful way, and then decoding them back to image space</a:t>
                </a:r>
              </a:p>
            </p:txBody>
          </p:sp>
        </mc:Choice>
        <mc:Fallback xmlns="">
          <p:sp>
            <p:nvSpPr>
              <p:cNvPr id="3" name="Rectangle 2"/>
              <p:cNvSpPr>
                <a:spLocks noRot="1" noChangeAspect="1" noMove="1" noResize="1" noEditPoints="1" noAdjustHandles="1" noChangeArrowheads="1" noChangeShapeType="1" noTextEdit="1"/>
              </p:cNvSpPr>
              <p:nvPr/>
            </p:nvSpPr>
            <p:spPr>
              <a:xfrm>
                <a:off x="0" y="1185529"/>
                <a:ext cx="5012166" cy="5355312"/>
              </a:xfrm>
              <a:prstGeom prst="rect">
                <a:avLst/>
              </a:prstGeom>
              <a:blipFill>
                <a:blip r:embed="rId4"/>
                <a:stretch>
                  <a:fillRect l="-852" t="-569" r="-1582" b="-1024"/>
                </a:stretch>
              </a:blipFill>
            </p:spPr>
            <p:txBody>
              <a:bodyPr/>
              <a:lstStyle/>
              <a:p>
                <a:r>
                  <a:rPr lang="en-NZ">
                    <a:noFill/>
                  </a:rPr>
                  <a:t> </a:t>
                </a:r>
              </a:p>
            </p:txBody>
          </p:sp>
        </mc:Fallback>
      </mc:AlternateContent>
    </p:spTree>
    <p:extLst>
      <p:ext uri="{BB962C8B-B14F-4D97-AF65-F5344CB8AC3E}">
        <p14:creationId xmlns:p14="http://schemas.microsoft.com/office/powerpoint/2010/main" val="70607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smile vector</a:t>
            </a:r>
          </a:p>
        </p:txBody>
      </p:sp>
      <p:pic>
        <p:nvPicPr>
          <p:cNvPr id="4" name="Picture 3"/>
          <p:cNvPicPr>
            <a:picLocks noChangeAspect="1"/>
          </p:cNvPicPr>
          <p:nvPr/>
        </p:nvPicPr>
        <p:blipFill rotWithShape="1">
          <a:blip r:embed="rId2"/>
          <a:srcRect r="78833" b="50105"/>
          <a:stretch/>
        </p:blipFill>
        <p:spPr>
          <a:xfrm>
            <a:off x="3786469" y="2175010"/>
            <a:ext cx="1519324" cy="1509886"/>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2300117" y="1771957"/>
                <a:ext cx="438196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𝑖𝑚𝑎𝑔𝑒</m:t>
                          </m:r>
                        </m:e>
                        <m:sub>
                          <m:r>
                            <a:rPr lang="en-US" b="0" i="1" smtClean="0">
                              <a:latin typeface="Cambria Math" panose="02040503050406030204" pitchFamily="18" charset="0"/>
                            </a:rPr>
                            <m:t>𝑜𝑢𝑡𝑝𝑢𝑡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𝑖𝑚𝑎𝑔𝑒</m:t>
                          </m:r>
                        </m:e>
                        <m:sub>
                          <m:r>
                            <a:rPr lang="en-US" b="0" i="1" smtClean="0">
                              <a:latin typeface="Cambria Math" panose="02040503050406030204" pitchFamily="18" charset="0"/>
                            </a:rPr>
                            <m:t>𝑖𝑛𝑝𝑢𝑡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𝑣𝑒𝑐𝑡𝑜𝑟</m:t>
                          </m:r>
                        </m:e>
                        <m:sub>
                          <m:r>
                            <a:rPr lang="en-US" b="0" i="1" smtClean="0">
                              <a:latin typeface="Cambria Math" panose="02040503050406030204" pitchFamily="18" charset="0"/>
                            </a:rPr>
                            <m:t>𝑠𝑚𝑖𝑙𝑒</m:t>
                          </m:r>
                        </m:sub>
                      </m:sSub>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300117" y="1771957"/>
                <a:ext cx="4381969" cy="298415"/>
              </a:xfrm>
              <a:prstGeom prst="rect">
                <a:avLst/>
              </a:prstGeom>
              <a:blipFill>
                <a:blip r:embed="rId3"/>
                <a:stretch>
                  <a:fillRect l="-1391" t="-2041" r="-278" b="-26531"/>
                </a:stretch>
              </a:blipFill>
            </p:spPr>
            <p:txBody>
              <a:bodyPr/>
              <a:lstStyle/>
              <a:p>
                <a:r>
                  <a:rPr lang="en-US">
                    <a:noFill/>
                  </a:rPr>
                  <a:t> </a:t>
                </a:r>
              </a:p>
            </p:txBody>
          </p:sp>
        </mc:Fallback>
      </mc:AlternateContent>
      <p:pic>
        <p:nvPicPr>
          <p:cNvPr id="6" name="Picture 5"/>
          <p:cNvPicPr>
            <a:picLocks noChangeAspect="1"/>
          </p:cNvPicPr>
          <p:nvPr/>
        </p:nvPicPr>
        <p:blipFill rotWithShape="1">
          <a:blip r:embed="rId2"/>
          <a:srcRect l="20717" t="51277" r="60249"/>
          <a:stretch/>
        </p:blipFill>
        <p:spPr>
          <a:xfrm>
            <a:off x="2183577" y="5256704"/>
            <a:ext cx="1366223" cy="1474401"/>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2185595" y="4730139"/>
                <a:ext cx="4381969" cy="2984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𝑖𝑚𝑎𝑔𝑒</m:t>
                          </m:r>
                        </m:e>
                        <m:sub>
                          <m:r>
                            <a:rPr lang="en-US" b="0" i="1" smtClean="0">
                              <a:latin typeface="Cambria Math" panose="02040503050406030204" pitchFamily="18" charset="0"/>
                            </a:rPr>
                            <m:t>𝑜𝑢𝑡𝑝𝑢𝑡</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𝑖𝑚𝑎𝑔𝑒</m:t>
                          </m:r>
                        </m:e>
                        <m:sub>
                          <m:r>
                            <a:rPr lang="en-US" b="0" i="1" smtClean="0">
                              <a:latin typeface="Cambria Math" panose="02040503050406030204" pitchFamily="18" charset="0"/>
                            </a:rPr>
                            <m:t>𝑖𝑛𝑝𝑢𝑡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𝑣𝑒𝑐𝑡𝑜𝑟</m:t>
                          </m:r>
                        </m:e>
                        <m:sub>
                          <m:r>
                            <a:rPr lang="en-US" b="0" i="1" smtClean="0">
                              <a:latin typeface="Cambria Math" panose="02040503050406030204" pitchFamily="18" charset="0"/>
                            </a:rPr>
                            <m:t>𝑠𝑚𝑖𝑙𝑒</m:t>
                          </m:r>
                        </m:sub>
                      </m:sSub>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2185595" y="4730139"/>
                <a:ext cx="4381969" cy="298415"/>
              </a:xfrm>
              <a:prstGeom prst="rect">
                <a:avLst/>
              </a:prstGeom>
              <a:blipFill>
                <a:blip r:embed="rId4"/>
                <a:stretch>
                  <a:fillRect l="-1393" r="-279" b="-26531"/>
                </a:stretch>
              </a:blipFill>
            </p:spPr>
            <p:txBody>
              <a:bodyPr/>
              <a:lstStyle/>
              <a:p>
                <a:r>
                  <a:rPr lang="en-US">
                    <a:noFill/>
                  </a:rPr>
                  <a:t> </a:t>
                </a:r>
              </a:p>
            </p:txBody>
          </p:sp>
        </mc:Fallback>
      </mc:AlternateContent>
      <p:pic>
        <p:nvPicPr>
          <p:cNvPr id="8" name="Picture 7"/>
          <p:cNvPicPr>
            <a:picLocks noChangeAspect="1"/>
          </p:cNvPicPr>
          <p:nvPr/>
        </p:nvPicPr>
        <p:blipFill rotWithShape="1">
          <a:blip r:embed="rId2"/>
          <a:srcRect l="19944" r="59224" b="50105"/>
          <a:stretch/>
        </p:blipFill>
        <p:spPr>
          <a:xfrm>
            <a:off x="2183577" y="2157249"/>
            <a:ext cx="1495312" cy="1509886"/>
          </a:xfrm>
          <a:prstGeom prst="rect">
            <a:avLst/>
          </a:prstGeom>
        </p:spPr>
      </p:pic>
      <p:pic>
        <p:nvPicPr>
          <p:cNvPr id="9" name="Picture 8"/>
          <p:cNvPicPr>
            <a:picLocks noChangeAspect="1"/>
          </p:cNvPicPr>
          <p:nvPr/>
        </p:nvPicPr>
        <p:blipFill rotWithShape="1">
          <a:blip r:embed="rId2"/>
          <a:srcRect l="78519" r="773" b="50105"/>
          <a:stretch/>
        </p:blipFill>
        <p:spPr>
          <a:xfrm>
            <a:off x="2209574" y="2171158"/>
            <a:ext cx="1486349" cy="1509886"/>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5380807" y="2344486"/>
                <a:ext cx="922240" cy="1148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mr>
                            <m:m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m:t>
                                      </m:r>
                                    </m:e>
                                  </m:mr>
                                  <m:mr>
                                    <m:e>
                                      <m:r>
                                        <a:rPr lang="en-US" b="0" i="1" smtClean="0">
                                          <a:latin typeface="Cambria Math" panose="02040503050406030204" pitchFamily="18" charset="0"/>
                                        </a:rPr>
                                        <m:t>…</m:t>
                                      </m:r>
                                    </m:e>
                                  </m:mr>
                                </m:m>
                              </m:e>
                            </m:mr>
                            <m:m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5380807" y="2344486"/>
                <a:ext cx="922240" cy="1148328"/>
              </a:xfrm>
              <a:prstGeom prst="rect">
                <a:avLst/>
              </a:prstGeom>
              <a:blipFill>
                <a:blip r:embed="rId5"/>
                <a:stretch>
                  <a:fillRect/>
                </a:stretch>
              </a:blipFill>
            </p:spPr>
            <p:txBody>
              <a:bodyPr/>
              <a:lstStyle/>
              <a:p>
                <a:r>
                  <a:rPr lang="en-US">
                    <a:noFill/>
                  </a:rPr>
                  <a:t> </a:t>
                </a:r>
              </a:p>
            </p:txBody>
          </p:sp>
        </mc:Fallback>
      </mc:AlternateContent>
      <p:pic>
        <p:nvPicPr>
          <p:cNvPr id="11" name="Picture 10"/>
          <p:cNvPicPr>
            <a:picLocks noChangeAspect="1"/>
          </p:cNvPicPr>
          <p:nvPr/>
        </p:nvPicPr>
        <p:blipFill rotWithShape="1">
          <a:blip r:embed="rId2"/>
          <a:srcRect r="78833" b="50105"/>
          <a:stretch/>
        </p:blipFill>
        <p:spPr>
          <a:xfrm>
            <a:off x="3680685" y="5178187"/>
            <a:ext cx="1519324" cy="1509886"/>
          </a:xfrm>
          <a:prstGeom prst="rect">
            <a:avLst/>
          </a:prstGeom>
        </p:spPr>
      </p:pic>
      <mc:AlternateContent xmlns:mc="http://schemas.openxmlformats.org/markup-compatibility/2006" xmlns:a14="http://schemas.microsoft.com/office/drawing/2010/main">
        <mc:Choice Requires="a14">
          <p:sp>
            <p:nvSpPr>
              <p:cNvPr id="14" name="TextBox 13"/>
              <p:cNvSpPr txBox="1"/>
              <p:nvPr/>
            </p:nvSpPr>
            <p:spPr>
              <a:xfrm>
                <a:off x="5274041" y="5267095"/>
                <a:ext cx="922240" cy="11483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e>
                            </m:mr>
                            <m:mr>
                              <m:e>
                                <m:m>
                                  <m:mPr>
                                    <m:mcs>
                                      <m:mc>
                                        <m:mcPr>
                                          <m:count m:val="1"/>
                                          <m:mcJc m:val="center"/>
                                        </m:mcPr>
                                      </m:mc>
                                    </m:mcs>
                                    <m:ctrlPr>
                                      <a:rPr lang="en-US" i="1" smtClean="0">
                                        <a:latin typeface="Cambria Math" panose="02040503050406030204" pitchFamily="18" charset="0"/>
                                      </a:rPr>
                                    </m:ctrlPr>
                                  </m:mPr>
                                  <m:m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2</m:t>
                                          </m:r>
                                        </m:sub>
                                      </m:sSub>
                                    </m:e>
                                  </m:mr>
                                  <m:mr>
                                    <m:e>
                                      <m:r>
                                        <a:rPr lang="en-US" b="0" i="1" smtClean="0">
                                          <a:latin typeface="Cambria Math" panose="02040503050406030204" pitchFamily="18" charset="0"/>
                                        </a:rPr>
                                        <m:t>…</m:t>
                                      </m:r>
                                    </m:e>
                                  </m:mr>
                                  <m:mr>
                                    <m:e>
                                      <m:r>
                                        <a:rPr lang="en-US" b="0" i="1" smtClean="0">
                                          <a:latin typeface="Cambria Math" panose="02040503050406030204" pitchFamily="18" charset="0"/>
                                        </a:rPr>
                                        <m:t>…</m:t>
                                      </m:r>
                                    </m:e>
                                  </m:mr>
                                </m:m>
                              </m:e>
                            </m:mr>
                            <m:mr>
                              <m:e>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b="0" i="1" smtClean="0">
                                        <a:latin typeface="Cambria Math" panose="02040503050406030204" pitchFamily="18" charset="0"/>
                                      </a:rPr>
                                      <m:t>𝑛</m:t>
                                    </m:r>
                                  </m:sub>
                                </m:sSub>
                              </m:e>
                            </m:mr>
                          </m:m>
                        </m:e>
                      </m:d>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274041" y="5267095"/>
                <a:ext cx="922240" cy="1148328"/>
              </a:xfrm>
              <a:prstGeom prst="rect">
                <a:avLst/>
              </a:prstGeom>
              <a:blipFill>
                <a:blip r:embed="rId6"/>
                <a:stretch>
                  <a:fillRect/>
                </a:stretch>
              </a:blipFill>
            </p:spPr>
            <p:txBody>
              <a:bodyPr/>
              <a:lstStyle/>
              <a:p>
                <a:r>
                  <a:rPr lang="en-US">
                    <a:noFill/>
                  </a:rPr>
                  <a:t> </a:t>
                </a:r>
              </a:p>
            </p:txBody>
          </p:sp>
        </mc:Fallback>
      </mc:AlternateContent>
      <p:cxnSp>
        <p:nvCxnSpPr>
          <p:cNvPr id="16" name="Straight Arrow Connector 15"/>
          <p:cNvCxnSpPr/>
          <p:nvPr/>
        </p:nvCxnSpPr>
        <p:spPr>
          <a:xfrm flipV="1">
            <a:off x="5284274" y="1338741"/>
            <a:ext cx="0" cy="35194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5454127" y="1398494"/>
            <a:ext cx="2441986" cy="369332"/>
          </a:xfrm>
          <a:prstGeom prst="rect">
            <a:avLst/>
          </a:prstGeom>
          <a:noFill/>
        </p:spPr>
        <p:txBody>
          <a:bodyPr wrap="square" rtlCol="0">
            <a:spAutoFit/>
          </a:bodyPr>
          <a:lstStyle/>
          <a:p>
            <a:r>
              <a:rPr lang="en-US" dirty="0"/>
              <a:t>Increase weight of k</a:t>
            </a:r>
          </a:p>
        </p:txBody>
      </p:sp>
      <mc:AlternateContent xmlns:mc="http://schemas.openxmlformats.org/markup-compatibility/2006" xmlns:a14="http://schemas.microsoft.com/office/drawing/2010/main">
        <mc:Choice Requires="a14">
          <p:sp>
            <p:nvSpPr>
              <p:cNvPr id="3" name="TextBox 2"/>
              <p:cNvSpPr txBox="1"/>
              <p:nvPr/>
            </p:nvSpPr>
            <p:spPr>
              <a:xfrm>
                <a:off x="3628185" y="2824125"/>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3628185" y="2824125"/>
                <a:ext cx="226023" cy="276999"/>
              </a:xfrm>
              <a:prstGeom prst="rect">
                <a:avLst/>
              </a:prstGeom>
              <a:blipFill>
                <a:blip r:embed="rId7"/>
                <a:stretch>
                  <a:fillRect l="-10811" r="-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3526370" y="5814559"/>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3526370" y="5814559"/>
                <a:ext cx="226023" cy="276999"/>
              </a:xfrm>
              <a:prstGeom prst="rect">
                <a:avLst/>
              </a:prstGeom>
              <a:blipFill>
                <a:blip r:embed="rId8"/>
                <a:stretch>
                  <a:fillRect l="-10526" r="-7895"/>
                </a:stretch>
              </a:blipFill>
            </p:spPr>
            <p:txBody>
              <a:bodyPr/>
              <a:lstStyle/>
              <a:p>
                <a:r>
                  <a:rPr lang="en-US">
                    <a:noFill/>
                  </a:rPr>
                  <a:t> </a:t>
                </a:r>
              </a:p>
            </p:txBody>
          </p:sp>
        </mc:Fallback>
      </mc:AlternateContent>
    </p:spTree>
    <p:extLst>
      <p:ext uri="{BB962C8B-B14F-4D97-AF65-F5344CB8AC3E}">
        <p14:creationId xmlns:p14="http://schemas.microsoft.com/office/powerpoint/2010/main" val="211309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4" grpId="0"/>
      <p:bldP spid="17"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age vector</a:t>
            </a:r>
          </a:p>
        </p:txBody>
      </p:sp>
      <p:pic>
        <p:nvPicPr>
          <p:cNvPr id="2050" name="Picture 2" descr="Image result for generative adversarial network generating faces"/>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8650" y="1540082"/>
            <a:ext cx="7731598" cy="497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777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Other dimensions in the learned latent space</a:t>
            </a:r>
          </a:p>
        </p:txBody>
      </p:sp>
      <p:pic>
        <p:nvPicPr>
          <p:cNvPr id="4" name="Picture 3"/>
          <p:cNvPicPr>
            <a:picLocks noChangeAspect="1"/>
          </p:cNvPicPr>
          <p:nvPr/>
        </p:nvPicPr>
        <p:blipFill>
          <a:blip r:embed="rId2"/>
          <a:stretch>
            <a:fillRect/>
          </a:stretch>
        </p:blipFill>
        <p:spPr>
          <a:xfrm>
            <a:off x="243840" y="2013324"/>
            <a:ext cx="8803532" cy="3972948"/>
          </a:xfrm>
          <a:prstGeom prst="rect">
            <a:avLst/>
          </a:prstGeom>
        </p:spPr>
      </p:pic>
    </p:spTree>
    <p:extLst>
      <p:ext uri="{BB962C8B-B14F-4D97-AF65-F5344CB8AC3E}">
        <p14:creationId xmlns:p14="http://schemas.microsoft.com/office/powerpoint/2010/main" val="2554648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LSTMs as generative models</a:t>
            </a:r>
          </a:p>
        </p:txBody>
      </p:sp>
      <p:sp>
        <p:nvSpPr>
          <p:cNvPr id="3" name="Content Placeholder 2"/>
          <p:cNvSpPr>
            <a:spLocks noGrp="1"/>
          </p:cNvSpPr>
          <p:nvPr>
            <p:ph idx="1"/>
          </p:nvPr>
        </p:nvSpPr>
        <p:spPr>
          <a:xfrm>
            <a:off x="628650" y="1825625"/>
            <a:ext cx="7886700" cy="1121970"/>
          </a:xfrm>
        </p:spPr>
        <p:txBody>
          <a:bodyPr>
            <a:normAutofit fontScale="70000" lnSpcReduction="20000"/>
          </a:bodyPr>
          <a:lstStyle/>
          <a:p>
            <a:r>
              <a:rPr lang="en-US" dirty="0"/>
              <a:t>You can build and train sequence-to-sequence neural network using LSTMs</a:t>
            </a:r>
          </a:p>
          <a:p>
            <a:r>
              <a:rPr lang="en-US" dirty="0"/>
              <a:t>Such models are useful for machine translation, </a:t>
            </a:r>
            <a:r>
              <a:rPr lang="en-US" dirty="0" err="1"/>
              <a:t>chatbots</a:t>
            </a:r>
            <a:r>
              <a:rPr lang="en-US" dirty="0"/>
              <a:t>, parsers, music generation…</a:t>
            </a:r>
          </a:p>
        </p:txBody>
      </p:sp>
      <p:pic>
        <p:nvPicPr>
          <p:cNvPr id="4" name="Picture 3"/>
          <p:cNvPicPr>
            <a:picLocks noChangeAspect="1"/>
          </p:cNvPicPr>
          <p:nvPr/>
        </p:nvPicPr>
        <p:blipFill rotWithShape="1">
          <a:blip r:embed="rId2"/>
          <a:srcRect b="8510"/>
          <a:stretch/>
        </p:blipFill>
        <p:spPr>
          <a:xfrm>
            <a:off x="767702" y="3082531"/>
            <a:ext cx="7747648" cy="3527529"/>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342092" y="4211619"/>
                <a:ext cx="598867" cy="8003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200" b="1" i="1" smtClean="0">
                              <a:latin typeface="Cambria Math" panose="02040503050406030204" pitchFamily="18" charset="0"/>
                            </a:rPr>
                          </m:ctrlPr>
                        </m:dPr>
                        <m:e>
                          <m:m>
                            <m:mPr>
                              <m:mcs>
                                <m:mc>
                                  <m:mcPr>
                                    <m:count m:val="1"/>
                                    <m:mcJc m:val="center"/>
                                  </m:mcPr>
                                </m:mc>
                              </m:mcs>
                              <m:ctrlPr>
                                <a:rPr lang="en-US" sz="1200" b="1" i="1" smtClean="0">
                                  <a:latin typeface="Cambria Math" panose="02040503050406030204" pitchFamily="18" charset="0"/>
                                </a:rPr>
                              </m:ctrlPr>
                            </m:mPr>
                            <m:mr>
                              <m:e>
                                <m:r>
                                  <m:rPr>
                                    <m:brk m:alnAt="7"/>
                                  </m:rP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𝟕𝟒</m:t>
                                </m:r>
                              </m:e>
                            </m:mr>
                            <m:mr>
                              <m:e>
                                <m:m>
                                  <m:mPr>
                                    <m:mcs>
                                      <m:mc>
                                        <m:mcPr>
                                          <m:count m:val="1"/>
                                          <m:mcJc m:val="center"/>
                                        </m:mcPr>
                                      </m:mc>
                                    </m:mcs>
                                    <m:ctrlPr>
                                      <a:rPr lang="en-US" sz="1200" b="1" i="1" smtClean="0">
                                        <a:latin typeface="Cambria Math" panose="02040503050406030204" pitchFamily="18" charset="0"/>
                                      </a:rPr>
                                    </m:ctrlPr>
                                  </m:mPr>
                                  <m:mr>
                                    <m:e>
                                      <m:r>
                                        <m:rPr>
                                          <m:brk m:alnAt="7"/>
                                        </m:rPr>
                                        <a:rPr lang="en-US" sz="1200" b="1" i="1" smtClean="0">
                                          <a:latin typeface="Cambria Math" panose="02040503050406030204" pitchFamily="18" charset="0"/>
                                        </a:rPr>
                                        <m:t>−</m:t>
                                      </m:r>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𝟑𝟐</m:t>
                                      </m:r>
                                    </m:e>
                                  </m:mr>
                                  <m:mr>
                                    <m:e>
                                      <m:r>
                                        <a:rPr lang="en-US" sz="1200" b="1" i="1" smtClean="0">
                                          <a:latin typeface="Cambria Math" panose="02040503050406030204" pitchFamily="18" charset="0"/>
                                        </a:rPr>
                                        <m:t>⋮</m:t>
                                      </m:r>
                                    </m:e>
                                  </m:mr>
                                  <m:mr>
                                    <m:e>
                                      <m:r>
                                        <a:rPr lang="en-US" sz="1200" b="1" i="1" smtClean="0">
                                          <a:latin typeface="Cambria Math" panose="02040503050406030204" pitchFamily="18" charset="0"/>
                                        </a:rPr>
                                        <m:t>𝟏</m:t>
                                      </m:r>
                                      <m:r>
                                        <a:rPr lang="en-US" sz="1200" b="1" i="1" smtClean="0">
                                          <a:latin typeface="Cambria Math" panose="02040503050406030204" pitchFamily="18" charset="0"/>
                                        </a:rPr>
                                        <m:t>.</m:t>
                                      </m:r>
                                      <m:r>
                                        <a:rPr lang="en-US" sz="1200" b="1" i="1" smtClean="0">
                                          <a:latin typeface="Cambria Math" panose="02040503050406030204" pitchFamily="18" charset="0"/>
                                        </a:rPr>
                                        <m:t>𝟐𝟗</m:t>
                                      </m:r>
                                    </m:e>
                                  </m:mr>
                                </m:m>
                              </m:e>
                            </m:mr>
                            <m:mr>
                              <m:e>
                                <m:r>
                                  <a:rPr lang="en-US" sz="1200" b="1" i="1" smtClean="0">
                                    <a:latin typeface="Cambria Math" panose="02040503050406030204" pitchFamily="18" charset="0"/>
                                  </a:rPr>
                                  <m:t>𝟎</m:t>
                                </m:r>
                                <m:r>
                                  <a:rPr lang="en-US" sz="1200" b="1" i="1" smtClean="0">
                                    <a:latin typeface="Cambria Math" panose="02040503050406030204" pitchFamily="18" charset="0"/>
                                  </a:rPr>
                                  <m:t>.</m:t>
                                </m:r>
                                <m:r>
                                  <a:rPr lang="en-US" sz="1200" b="1" i="1" smtClean="0">
                                    <a:latin typeface="Cambria Math" panose="02040503050406030204" pitchFamily="18" charset="0"/>
                                  </a:rPr>
                                  <m:t>𝟓𝟑</m:t>
                                </m:r>
                              </m:e>
                            </m:mr>
                          </m:m>
                        </m:e>
                      </m:d>
                    </m:oMath>
                  </m:oMathPara>
                </a14:m>
                <a:endParaRPr lang="en-US" sz="1200" b="1" dirty="0"/>
              </a:p>
            </p:txBody>
          </p:sp>
        </mc:Choice>
        <mc:Fallback xmlns="">
          <p:sp>
            <p:nvSpPr>
              <p:cNvPr id="5" name="TextBox 4"/>
              <p:cNvSpPr txBox="1">
                <a:spLocks noRot="1" noChangeAspect="1" noMove="1" noResize="1" noEditPoints="1" noAdjustHandles="1" noChangeArrowheads="1" noChangeShapeType="1" noTextEdit="1"/>
              </p:cNvSpPr>
              <p:nvPr/>
            </p:nvSpPr>
            <p:spPr>
              <a:xfrm>
                <a:off x="4342092" y="4211619"/>
                <a:ext cx="598867" cy="800347"/>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05577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122" y="226220"/>
            <a:ext cx="5739493" cy="1460498"/>
          </a:xfrm>
        </p:spPr>
        <p:txBody>
          <a:bodyPr>
            <a:normAutofit/>
          </a:bodyPr>
          <a:lstStyle/>
          <a:p>
            <a:r>
              <a:rPr lang="en-US" sz="3600" dirty="0"/>
              <a:t>Generative adversarial network (GAN)</a:t>
            </a:r>
          </a:p>
        </p:txBody>
      </p:sp>
      <p:sp>
        <p:nvSpPr>
          <p:cNvPr id="3" name="Content Placeholder 2"/>
          <p:cNvSpPr>
            <a:spLocks noGrp="1"/>
          </p:cNvSpPr>
          <p:nvPr>
            <p:ph idx="1"/>
          </p:nvPr>
        </p:nvSpPr>
        <p:spPr>
          <a:xfrm>
            <a:off x="402771" y="1825624"/>
            <a:ext cx="8577943" cy="4667249"/>
          </a:xfrm>
        </p:spPr>
        <p:txBody>
          <a:bodyPr>
            <a:normAutofit fontScale="77500" lnSpcReduction="20000"/>
          </a:bodyPr>
          <a:lstStyle/>
          <a:p>
            <a:r>
              <a:rPr lang="en-US" dirty="0"/>
              <a:t>An alternative to VAEs are GANs</a:t>
            </a:r>
          </a:p>
          <a:p>
            <a:r>
              <a:rPr lang="en-US" dirty="0"/>
              <a:t>An intuitive way to understand GANs is to imagine a forger trying to create a fake Leonardo da Vinci painting. </a:t>
            </a:r>
          </a:p>
          <a:p>
            <a:r>
              <a:rPr lang="en-US" dirty="0"/>
              <a:t>At first, the forger is pretty bad at the task. </a:t>
            </a:r>
          </a:p>
          <a:p>
            <a:r>
              <a:rPr lang="en-US" dirty="0"/>
              <a:t>He mixes some of his fakes with authentic Leonardo da Vinci paintings and shows them all to an art dealer. </a:t>
            </a:r>
          </a:p>
          <a:p>
            <a:r>
              <a:rPr lang="en-US" dirty="0"/>
              <a:t>The art dealer makes an authenticity assessment for each painting and gives the forger feedback about what makes a Leonardo da Vinci painting look like one. </a:t>
            </a:r>
          </a:p>
          <a:p>
            <a:r>
              <a:rPr lang="en-US" dirty="0"/>
              <a:t>The forger goes back to his studio to prepare some new fakes. </a:t>
            </a:r>
          </a:p>
          <a:p>
            <a:r>
              <a:rPr lang="en-US" dirty="0"/>
              <a:t>As times goes on, the forger becomes increasingly competent at imitating the style of Leonardo da Vinci, and the art dealer becomes increasingly expert at spotting fakes. </a:t>
            </a:r>
          </a:p>
          <a:p>
            <a:r>
              <a:rPr lang="en-US" dirty="0"/>
              <a:t>In the end, they have on their hands some excellent fake Leonardo da Vinci paintings.</a:t>
            </a:r>
          </a:p>
        </p:txBody>
      </p:sp>
      <p:pic>
        <p:nvPicPr>
          <p:cNvPr id="4" name="Picture 3">
            <a:extLst>
              <a:ext uri="{FF2B5EF4-FFF2-40B4-BE49-F238E27FC236}">
                <a16:creationId xmlns:a16="http://schemas.microsoft.com/office/drawing/2014/main" id="{477966AD-462D-4289-BB22-C906EDC8E229}"/>
              </a:ext>
            </a:extLst>
          </p:cNvPr>
          <p:cNvPicPr>
            <a:picLocks noChangeAspect="1"/>
          </p:cNvPicPr>
          <p:nvPr/>
        </p:nvPicPr>
        <p:blipFill>
          <a:blip r:embed="rId2"/>
          <a:stretch>
            <a:fillRect/>
          </a:stretch>
        </p:blipFill>
        <p:spPr>
          <a:xfrm>
            <a:off x="7663536" y="87314"/>
            <a:ext cx="1336228" cy="2016123"/>
          </a:xfrm>
          <a:prstGeom prst="rect">
            <a:avLst/>
          </a:prstGeom>
        </p:spPr>
      </p:pic>
      <p:pic>
        <p:nvPicPr>
          <p:cNvPr id="5" name="Picture 4">
            <a:extLst>
              <a:ext uri="{FF2B5EF4-FFF2-40B4-BE49-F238E27FC236}">
                <a16:creationId xmlns:a16="http://schemas.microsoft.com/office/drawing/2014/main" id="{84F98449-77E2-480C-B852-20AEFD91F673}"/>
              </a:ext>
            </a:extLst>
          </p:cNvPr>
          <p:cNvPicPr>
            <a:picLocks noChangeAspect="1"/>
          </p:cNvPicPr>
          <p:nvPr/>
        </p:nvPicPr>
        <p:blipFill>
          <a:blip r:embed="rId3"/>
          <a:stretch>
            <a:fillRect/>
          </a:stretch>
        </p:blipFill>
        <p:spPr>
          <a:xfrm>
            <a:off x="6368143" y="87314"/>
            <a:ext cx="1239633" cy="1869446"/>
          </a:xfrm>
          <a:prstGeom prst="rect">
            <a:avLst/>
          </a:prstGeom>
        </p:spPr>
      </p:pic>
      <p:pic>
        <p:nvPicPr>
          <p:cNvPr id="6" name="Picture 5">
            <a:extLst>
              <a:ext uri="{FF2B5EF4-FFF2-40B4-BE49-F238E27FC236}">
                <a16:creationId xmlns:a16="http://schemas.microsoft.com/office/drawing/2014/main" id="{5853A11E-00AD-4FC6-9BEF-7DD009C7948C}"/>
              </a:ext>
            </a:extLst>
          </p:cNvPr>
          <p:cNvPicPr>
            <a:picLocks noChangeAspect="1"/>
          </p:cNvPicPr>
          <p:nvPr/>
        </p:nvPicPr>
        <p:blipFill>
          <a:blip r:embed="rId4"/>
          <a:stretch>
            <a:fillRect/>
          </a:stretch>
        </p:blipFill>
        <p:spPr>
          <a:xfrm>
            <a:off x="4734635" y="87314"/>
            <a:ext cx="1555977" cy="1956759"/>
          </a:xfrm>
          <a:prstGeom prst="rect">
            <a:avLst/>
          </a:prstGeom>
        </p:spPr>
      </p:pic>
    </p:spTree>
    <p:extLst>
      <p:ext uri="{BB962C8B-B14F-4D97-AF65-F5344CB8AC3E}">
        <p14:creationId xmlns:p14="http://schemas.microsoft.com/office/powerpoint/2010/main" val="38127458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8660"/>
            <a:ext cx="7886700" cy="658131"/>
          </a:xfrm>
        </p:spPr>
        <p:txBody>
          <a:bodyPr>
            <a:normAutofit/>
          </a:bodyPr>
          <a:lstStyle/>
          <a:p>
            <a:r>
              <a:rPr lang="en-US" sz="3600" dirty="0"/>
              <a:t>GPT-2: SOTA for machine text generation</a:t>
            </a:r>
          </a:p>
        </p:txBody>
      </p:sp>
      <p:pic>
        <p:nvPicPr>
          <p:cNvPr id="4" name="Picture 3"/>
          <p:cNvPicPr>
            <a:picLocks noChangeAspect="1"/>
          </p:cNvPicPr>
          <p:nvPr/>
        </p:nvPicPr>
        <p:blipFill>
          <a:blip r:embed="rId3"/>
          <a:stretch>
            <a:fillRect/>
          </a:stretch>
        </p:blipFill>
        <p:spPr>
          <a:xfrm>
            <a:off x="1329590" y="1002384"/>
            <a:ext cx="6965709" cy="5449189"/>
          </a:xfrm>
          <a:prstGeom prst="rect">
            <a:avLst/>
          </a:prstGeom>
        </p:spPr>
      </p:pic>
      <p:sp>
        <p:nvSpPr>
          <p:cNvPr id="5" name="Rectangle 4"/>
          <p:cNvSpPr/>
          <p:nvPr/>
        </p:nvSpPr>
        <p:spPr>
          <a:xfrm>
            <a:off x="5373445" y="6627167"/>
            <a:ext cx="4276165" cy="461665"/>
          </a:xfrm>
          <a:prstGeom prst="rect">
            <a:avLst/>
          </a:prstGeom>
        </p:spPr>
        <p:txBody>
          <a:bodyPr wrap="square">
            <a:spAutoFit/>
          </a:bodyPr>
          <a:lstStyle/>
          <a:p>
            <a:r>
              <a:rPr lang="en-US" sz="1200" dirty="0">
                <a:hlinkClick r:id="rId4"/>
              </a:rPr>
              <a:t>https://blog.openai.com/better-language-models/#content</a:t>
            </a:r>
            <a:endParaRPr lang="en-US" sz="1200" dirty="0"/>
          </a:p>
          <a:p>
            <a:endParaRPr lang="en-US" sz="1200" dirty="0"/>
          </a:p>
        </p:txBody>
      </p:sp>
    </p:spTree>
    <p:extLst>
      <p:ext uri="{BB962C8B-B14F-4D97-AF65-F5344CB8AC3E}">
        <p14:creationId xmlns:p14="http://schemas.microsoft.com/office/powerpoint/2010/main" val="2401539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Generative adversarial network (GAN)</a:t>
            </a:r>
          </a:p>
        </p:txBody>
      </p:sp>
      <p:sp>
        <p:nvSpPr>
          <p:cNvPr id="3" name="Content Placeholder 2"/>
          <p:cNvSpPr>
            <a:spLocks noGrp="1"/>
          </p:cNvSpPr>
          <p:nvPr>
            <p:ph idx="1"/>
          </p:nvPr>
        </p:nvSpPr>
        <p:spPr/>
        <p:txBody>
          <a:bodyPr>
            <a:normAutofit fontScale="77500" lnSpcReduction="20000"/>
          </a:bodyPr>
          <a:lstStyle/>
          <a:p>
            <a:r>
              <a:rPr lang="en-US" dirty="0"/>
              <a:t>A GAN is made of two parts:</a:t>
            </a:r>
          </a:p>
          <a:p>
            <a:pPr marL="914400" lvl="1" indent="-457200">
              <a:buFont typeface="+mj-lt"/>
              <a:buAutoNum type="arabicPeriod"/>
            </a:pPr>
            <a:r>
              <a:rPr lang="en-US" dirty="0"/>
              <a:t>Generator network—Takes as input a random vector (a random point in the latent space), and decodes it into a synthetic image </a:t>
            </a:r>
          </a:p>
          <a:p>
            <a:pPr marL="914400" lvl="1" indent="-457200">
              <a:buFont typeface="+mj-lt"/>
              <a:buAutoNum type="arabicPeriod"/>
            </a:pPr>
            <a:r>
              <a:rPr lang="en-US" dirty="0"/>
              <a:t>Discriminator network (or adversary)—Takes as input an image (real or synthetic), and predicts whether the image came from the training set or was created by the generator network.</a:t>
            </a:r>
          </a:p>
          <a:p>
            <a:r>
              <a:rPr lang="en-US" dirty="0"/>
              <a:t>The generator network is trained to be able to fool the discriminator network, and thus it evolves toward generating increasingly realistic images as training goes on: artificial images that look indistinguishable from real ones, to the extent that it’s impossible for the discriminator network to tell the two apart</a:t>
            </a:r>
          </a:p>
          <a:p>
            <a:r>
              <a:rPr lang="en-US" dirty="0"/>
              <a:t>Meanwhile, the discriminator is constantly adapting to the gradually improving capabilities of the generator, setting a high bar of realism for the generated images. </a:t>
            </a:r>
          </a:p>
          <a:p>
            <a:r>
              <a:rPr lang="en-US" dirty="0"/>
              <a:t>Once training is over, the generator is capable of turning any point in its input space into a believable image.</a:t>
            </a:r>
          </a:p>
        </p:txBody>
      </p:sp>
    </p:spTree>
    <p:extLst>
      <p:ext uri="{BB962C8B-B14F-4D97-AF65-F5344CB8AC3E}">
        <p14:creationId xmlns:p14="http://schemas.microsoft.com/office/powerpoint/2010/main" val="3245418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49973"/>
            <a:ext cx="7886700" cy="592305"/>
          </a:xfrm>
        </p:spPr>
        <p:txBody>
          <a:bodyPr>
            <a:normAutofit fontScale="90000"/>
          </a:bodyPr>
          <a:lstStyle/>
          <a:p>
            <a:r>
              <a:rPr lang="en-US" dirty="0"/>
              <a:t> Generator network</a:t>
            </a:r>
          </a:p>
        </p:txBody>
      </p:sp>
      <p:sp>
        <p:nvSpPr>
          <p:cNvPr id="3" name="Content Placeholder 2"/>
          <p:cNvSpPr>
            <a:spLocks noGrp="1"/>
          </p:cNvSpPr>
          <p:nvPr>
            <p:ph idx="1"/>
          </p:nvPr>
        </p:nvSpPr>
        <p:spPr>
          <a:xfrm>
            <a:off x="628650" y="742279"/>
            <a:ext cx="7886700" cy="3517750"/>
          </a:xfrm>
        </p:spPr>
        <p:txBody>
          <a:bodyPr>
            <a:normAutofit fontScale="62500" lnSpcReduction="20000"/>
          </a:bodyPr>
          <a:lstStyle/>
          <a:p>
            <a:r>
              <a:rPr lang="en-US" dirty="0"/>
              <a:t>This network takes as input 100 random numbers drawn from a uniform distribution (we refer to these as a code, or latent variables, in red) and outputs an image (in this case 64x64x3 images on the right, in green).</a:t>
            </a:r>
          </a:p>
          <a:p>
            <a:r>
              <a:rPr lang="en-US" dirty="0"/>
              <a:t>As the code is changed incrementally, the generated images do too — this shows the model has learned features to describe how the world looks, rather than just memorizing some examples</a:t>
            </a:r>
          </a:p>
          <a:p>
            <a:r>
              <a:rPr lang="en-US" dirty="0"/>
              <a:t>The network (in yellow) is made up of standard convolutional neural network components, such as </a:t>
            </a:r>
            <a:r>
              <a:rPr lang="en-US" dirty="0" err="1"/>
              <a:t>deconvolutional</a:t>
            </a:r>
            <a:r>
              <a:rPr lang="en-US" dirty="0"/>
              <a:t> layers (reverse of convolutional layers), fully connected layers, </a:t>
            </a:r>
            <a:r>
              <a:rPr lang="en-US" dirty="0" err="1"/>
              <a:t>etc</a:t>
            </a:r>
            <a:endParaRPr lang="en-US" dirty="0"/>
          </a:p>
          <a:p>
            <a:r>
              <a:rPr lang="en-US" dirty="0"/>
              <a:t>DCGAN is initialized with random weights, so a random code plugged into the network would generate a completely random image. </a:t>
            </a:r>
          </a:p>
          <a:p>
            <a:r>
              <a:rPr lang="en-US" dirty="0"/>
              <a:t>However, as you might imagine, the network has millions of parameters that we can tweak, and the goal is to find a setting of these parameters that makes samples generated from random codes look like the training data. </a:t>
            </a:r>
          </a:p>
        </p:txBody>
      </p:sp>
      <p:pic>
        <p:nvPicPr>
          <p:cNvPr id="6" name="Picture 5"/>
          <p:cNvPicPr>
            <a:picLocks noChangeAspect="1"/>
          </p:cNvPicPr>
          <p:nvPr/>
        </p:nvPicPr>
        <p:blipFill>
          <a:blip r:embed="rId2"/>
          <a:stretch>
            <a:fillRect/>
          </a:stretch>
        </p:blipFill>
        <p:spPr>
          <a:xfrm>
            <a:off x="1516435" y="4172006"/>
            <a:ext cx="6321788" cy="2685994"/>
          </a:xfrm>
          <a:prstGeom prst="rect">
            <a:avLst/>
          </a:prstGeom>
        </p:spPr>
      </p:pic>
    </p:spTree>
    <p:extLst>
      <p:ext uri="{BB962C8B-B14F-4D97-AF65-F5344CB8AC3E}">
        <p14:creationId xmlns:p14="http://schemas.microsoft.com/office/powerpoint/2010/main" val="1052665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39215"/>
            <a:ext cx="7886700" cy="570789"/>
          </a:xfrm>
        </p:spPr>
        <p:txBody>
          <a:bodyPr>
            <a:normAutofit fontScale="90000"/>
          </a:bodyPr>
          <a:lstStyle/>
          <a:p>
            <a:r>
              <a:rPr lang="en-US" sz="3600" dirty="0"/>
              <a:t>Discriminator Network</a:t>
            </a:r>
          </a:p>
        </p:txBody>
      </p:sp>
      <p:sp>
        <p:nvSpPr>
          <p:cNvPr id="3" name="Content Placeholder 2"/>
          <p:cNvSpPr>
            <a:spLocks noGrp="1"/>
          </p:cNvSpPr>
          <p:nvPr>
            <p:ph idx="1"/>
          </p:nvPr>
        </p:nvSpPr>
        <p:spPr>
          <a:xfrm>
            <a:off x="628650" y="710004"/>
            <a:ext cx="7886700" cy="2979869"/>
          </a:xfrm>
        </p:spPr>
        <p:txBody>
          <a:bodyPr>
            <a:normAutofit fontScale="55000" lnSpcReduction="20000"/>
          </a:bodyPr>
          <a:lstStyle/>
          <a:p>
            <a:r>
              <a:rPr lang="en-US" dirty="0"/>
              <a:t>Here we introduce a discriminator network (usually a standard convolutional neural network) that tries to classify if an input image is real or synthetically generated. </a:t>
            </a:r>
          </a:p>
          <a:p>
            <a:r>
              <a:rPr lang="en-US" dirty="0"/>
              <a:t>For instance, we could feed the 200 generated images and 200 real images into the discriminator and train it as a standard classifier to distinguish between the two sources. </a:t>
            </a:r>
          </a:p>
          <a:p>
            <a:r>
              <a:rPr lang="en-US" dirty="0"/>
              <a:t>But in addition to that — and here’s the trick — we can also </a:t>
            </a:r>
            <a:r>
              <a:rPr lang="en-US" dirty="0" err="1"/>
              <a:t>backpropagate</a:t>
            </a:r>
            <a:r>
              <a:rPr lang="en-US" dirty="0"/>
              <a:t> through both the discriminator and the generator to find how we should change the generator’s parameters to make its 200 samples slightly more confusing for the discriminator. </a:t>
            </a:r>
          </a:p>
          <a:p>
            <a:r>
              <a:rPr lang="en-US" dirty="0"/>
              <a:t>These two networks are therefore locked in a battle: the discriminator is trying to distinguish real images from fake images and the generator is trying to create images that make the discriminator think they are real. </a:t>
            </a:r>
          </a:p>
          <a:p>
            <a:r>
              <a:rPr lang="en-US" dirty="0"/>
              <a:t>In the end, the generator network is outputting images that are indistinguishable from real images for the discriminator.</a:t>
            </a:r>
          </a:p>
          <a:p>
            <a:endParaRPr lang="en-US" dirty="0"/>
          </a:p>
        </p:txBody>
      </p:sp>
      <p:pic>
        <p:nvPicPr>
          <p:cNvPr id="4" name="Picture 3"/>
          <p:cNvPicPr>
            <a:picLocks noChangeAspect="1"/>
          </p:cNvPicPr>
          <p:nvPr/>
        </p:nvPicPr>
        <p:blipFill rotWithShape="1">
          <a:blip r:embed="rId2"/>
          <a:srcRect t="15406"/>
          <a:stretch/>
        </p:blipFill>
        <p:spPr>
          <a:xfrm>
            <a:off x="122180" y="3325548"/>
            <a:ext cx="5943629" cy="343292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5809" y="4088422"/>
            <a:ext cx="2955993" cy="2216995"/>
          </a:xfrm>
          <a:prstGeom prst="rect">
            <a:avLst/>
          </a:prstGeom>
        </p:spPr>
      </p:pic>
      <p:sp>
        <p:nvSpPr>
          <p:cNvPr id="6" name="TextBox 5"/>
          <p:cNvSpPr txBox="1"/>
          <p:nvPr/>
        </p:nvSpPr>
        <p:spPr>
          <a:xfrm>
            <a:off x="6605195" y="3668357"/>
            <a:ext cx="2312894" cy="646331"/>
          </a:xfrm>
          <a:prstGeom prst="rect">
            <a:avLst/>
          </a:prstGeom>
          <a:solidFill>
            <a:schemeClr val="bg1"/>
          </a:solidFill>
        </p:spPr>
        <p:txBody>
          <a:bodyPr wrap="square" rtlCol="0">
            <a:spAutoFit/>
          </a:bodyPr>
          <a:lstStyle/>
          <a:p>
            <a:r>
              <a:rPr lang="en-US" dirty="0"/>
              <a:t>Images produced by the generator</a:t>
            </a:r>
          </a:p>
        </p:txBody>
      </p:sp>
    </p:spTree>
    <p:extLst>
      <p:ext uri="{BB962C8B-B14F-4D97-AF65-F5344CB8AC3E}">
        <p14:creationId xmlns:p14="http://schemas.microsoft.com/office/powerpoint/2010/main" val="315439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55" y="0"/>
            <a:ext cx="7886700" cy="527758"/>
          </a:xfrm>
        </p:spPr>
        <p:txBody>
          <a:bodyPr>
            <a:normAutofit fontScale="90000"/>
          </a:bodyPr>
          <a:lstStyle/>
          <a:p>
            <a:r>
              <a:rPr lang="en-US" dirty="0"/>
              <a:t>Adversarial examples</a:t>
            </a:r>
          </a:p>
        </p:txBody>
      </p:sp>
      <p:sp>
        <p:nvSpPr>
          <p:cNvPr id="3" name="Content Placeholder 2"/>
          <p:cNvSpPr>
            <a:spLocks noGrp="1"/>
          </p:cNvSpPr>
          <p:nvPr>
            <p:ph idx="1"/>
          </p:nvPr>
        </p:nvSpPr>
        <p:spPr>
          <a:xfrm>
            <a:off x="-81355" y="527758"/>
            <a:ext cx="9552791" cy="1337123"/>
          </a:xfrm>
        </p:spPr>
        <p:txBody>
          <a:bodyPr>
            <a:noAutofit/>
          </a:bodyPr>
          <a:lstStyle/>
          <a:p>
            <a:r>
              <a:rPr lang="en-US" sz="1600" dirty="0"/>
              <a:t>Artificial intelligence research has significant theoretical holes. Most advances are heuristic (i.e. empirical)</a:t>
            </a:r>
          </a:p>
          <a:p>
            <a:r>
              <a:rPr lang="en-US" sz="1600" dirty="0"/>
              <a:t>Often, we don’t really know why things work or don’t</a:t>
            </a:r>
          </a:p>
          <a:p>
            <a:r>
              <a:rPr lang="en-US" sz="1600" dirty="0"/>
              <a:t>A good example is how GANs can be used to foul computer vision systems</a:t>
            </a:r>
          </a:p>
          <a:p>
            <a:r>
              <a:rPr lang="en-US" sz="1600" dirty="0"/>
              <a:t>The idea is to use imperceptible changes to data can alter a deep learning model’s prediction</a:t>
            </a:r>
          </a:p>
          <a:p>
            <a:r>
              <a:rPr lang="en-US" sz="1600" dirty="0"/>
              <a:t>Adversarial examples cause computer vision models to make glaring mistakes!</a:t>
            </a:r>
          </a:p>
          <a:p>
            <a:r>
              <a:rPr lang="en-US" sz="1600" dirty="0"/>
              <a:t>An unnoticeable universal noise filter applied to an image of a panda makes the model think it sees a gibbon</a:t>
            </a:r>
          </a:p>
          <a:p>
            <a:r>
              <a:rPr lang="en-US" sz="1600" b="1" dirty="0"/>
              <a:t>This has important implications for computer security</a:t>
            </a:r>
          </a:p>
          <a:p>
            <a:endParaRPr lang="en-US" sz="1600" dirty="0"/>
          </a:p>
        </p:txBody>
      </p:sp>
      <p:pic>
        <p:nvPicPr>
          <p:cNvPr id="4" name="Picture 3"/>
          <p:cNvPicPr>
            <a:picLocks noChangeAspect="1"/>
          </p:cNvPicPr>
          <p:nvPr/>
        </p:nvPicPr>
        <p:blipFill>
          <a:blip r:embed="rId2"/>
          <a:stretch>
            <a:fillRect/>
          </a:stretch>
        </p:blipFill>
        <p:spPr>
          <a:xfrm>
            <a:off x="2657138" y="3018886"/>
            <a:ext cx="4432439" cy="3839114"/>
          </a:xfrm>
          <a:prstGeom prst="rect">
            <a:avLst/>
          </a:prstGeom>
        </p:spPr>
      </p:pic>
    </p:spTree>
    <p:extLst>
      <p:ext uri="{BB962C8B-B14F-4D97-AF65-F5344CB8AC3E}">
        <p14:creationId xmlns:p14="http://schemas.microsoft.com/office/powerpoint/2010/main" val="12534486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17700"/>
            <a:ext cx="7886700" cy="592305"/>
          </a:xfrm>
        </p:spPr>
        <p:txBody>
          <a:bodyPr>
            <a:normAutofit fontScale="90000"/>
          </a:bodyPr>
          <a:lstStyle/>
          <a:p>
            <a:r>
              <a:rPr lang="en-US" dirty="0"/>
              <a:t>Adversarial examples</a:t>
            </a:r>
          </a:p>
        </p:txBody>
      </p:sp>
      <p:sp>
        <p:nvSpPr>
          <p:cNvPr id="3" name="Content Placeholder 2"/>
          <p:cNvSpPr>
            <a:spLocks noGrp="1"/>
          </p:cNvSpPr>
          <p:nvPr>
            <p:ph idx="1"/>
          </p:nvPr>
        </p:nvSpPr>
        <p:spPr>
          <a:xfrm>
            <a:off x="75303" y="710005"/>
            <a:ext cx="8918089" cy="1541519"/>
          </a:xfrm>
        </p:spPr>
        <p:txBody>
          <a:bodyPr>
            <a:normAutofit fontScale="85000" lnSpcReduction="20000"/>
          </a:bodyPr>
          <a:lstStyle/>
          <a:p>
            <a:r>
              <a:rPr lang="en-US" dirty="0"/>
              <a:t>A method for creating universal, robust, targeted adversarial image patches in the real world</a:t>
            </a:r>
          </a:p>
          <a:p>
            <a:r>
              <a:rPr lang="en-US" dirty="0"/>
              <a:t>The “toaster” patch maximally excites the computer vision model so that it always sees a toaster even when there is no “real” toaster in view.</a:t>
            </a:r>
          </a:p>
        </p:txBody>
      </p:sp>
      <p:pic>
        <p:nvPicPr>
          <p:cNvPr id="4" name="Picture 3"/>
          <p:cNvPicPr>
            <a:picLocks noChangeAspect="1"/>
          </p:cNvPicPr>
          <p:nvPr/>
        </p:nvPicPr>
        <p:blipFill>
          <a:blip r:embed="rId2"/>
          <a:stretch>
            <a:fillRect/>
          </a:stretch>
        </p:blipFill>
        <p:spPr>
          <a:xfrm>
            <a:off x="970627" y="2251524"/>
            <a:ext cx="6955060" cy="4502075"/>
          </a:xfrm>
          <a:prstGeom prst="rect">
            <a:avLst/>
          </a:prstGeom>
        </p:spPr>
      </p:pic>
    </p:spTree>
    <p:extLst>
      <p:ext uri="{BB962C8B-B14F-4D97-AF65-F5344CB8AC3E}">
        <p14:creationId xmlns:p14="http://schemas.microsoft.com/office/powerpoint/2010/main" val="2581030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7"/>
            <a:ext cx="9144000" cy="291089"/>
          </a:xfrm>
        </p:spPr>
        <p:txBody>
          <a:bodyPr>
            <a:noAutofit/>
          </a:bodyPr>
          <a:lstStyle/>
          <a:p>
            <a:r>
              <a:rPr lang="en-US" sz="2400" dirty="0"/>
              <a:t>Adversarial attacks present serious security challenges in the real world</a:t>
            </a:r>
          </a:p>
        </p:txBody>
      </p:sp>
      <p:sp>
        <p:nvSpPr>
          <p:cNvPr id="3" name="Content Placeholder 2"/>
          <p:cNvSpPr>
            <a:spLocks noGrp="1"/>
          </p:cNvSpPr>
          <p:nvPr>
            <p:ph idx="1"/>
          </p:nvPr>
        </p:nvSpPr>
        <p:spPr>
          <a:xfrm>
            <a:off x="230617" y="1027101"/>
            <a:ext cx="7886700" cy="1121970"/>
          </a:xfrm>
        </p:spPr>
        <p:txBody>
          <a:bodyPr>
            <a:normAutofit fontScale="70000" lnSpcReduction="20000"/>
          </a:bodyPr>
          <a:lstStyle/>
          <a:p>
            <a:r>
              <a:rPr lang="en-US" dirty="0"/>
              <a:t>A vision system that previously detected pedestrians at a zebra crossing is no longer able to “see” them.</a:t>
            </a:r>
          </a:p>
          <a:p>
            <a:r>
              <a:rPr lang="en-US" dirty="0"/>
              <a:t>This poses obvious security concerns when autonomous vehicles make it onto public roads.</a:t>
            </a:r>
          </a:p>
        </p:txBody>
      </p:sp>
      <p:pic>
        <p:nvPicPr>
          <p:cNvPr id="4" name="Picture 3"/>
          <p:cNvPicPr>
            <a:picLocks noChangeAspect="1"/>
          </p:cNvPicPr>
          <p:nvPr/>
        </p:nvPicPr>
        <p:blipFill rotWithShape="1">
          <a:blip r:embed="rId2"/>
          <a:srcRect r="66590"/>
          <a:stretch/>
        </p:blipFill>
        <p:spPr>
          <a:xfrm>
            <a:off x="105069" y="3082531"/>
            <a:ext cx="5126691" cy="3212107"/>
          </a:xfrm>
          <a:prstGeom prst="rect">
            <a:avLst/>
          </a:prstGeom>
        </p:spPr>
      </p:pic>
      <p:pic>
        <p:nvPicPr>
          <p:cNvPr id="5" name="Picture 4"/>
          <p:cNvPicPr>
            <a:picLocks noChangeAspect="1"/>
          </p:cNvPicPr>
          <p:nvPr/>
        </p:nvPicPr>
        <p:blipFill rotWithShape="1">
          <a:blip r:embed="rId2"/>
          <a:srcRect l="33678" r="34143"/>
          <a:stretch/>
        </p:blipFill>
        <p:spPr>
          <a:xfrm>
            <a:off x="5389580" y="2321146"/>
            <a:ext cx="3636085" cy="2365343"/>
          </a:xfrm>
          <a:prstGeom prst="rect">
            <a:avLst/>
          </a:prstGeom>
        </p:spPr>
      </p:pic>
      <p:pic>
        <p:nvPicPr>
          <p:cNvPr id="6" name="Picture 5"/>
          <p:cNvPicPr>
            <a:picLocks noChangeAspect="1"/>
          </p:cNvPicPr>
          <p:nvPr/>
        </p:nvPicPr>
        <p:blipFill rotWithShape="1">
          <a:blip r:embed="rId2"/>
          <a:srcRect l="66266" r="638"/>
          <a:stretch/>
        </p:blipFill>
        <p:spPr>
          <a:xfrm>
            <a:off x="5389580" y="4464424"/>
            <a:ext cx="3722147" cy="2354210"/>
          </a:xfrm>
          <a:prstGeom prst="rect">
            <a:avLst/>
          </a:prstGeom>
        </p:spPr>
      </p:pic>
    </p:spTree>
    <p:extLst>
      <p:ext uri="{BB962C8B-B14F-4D97-AF65-F5344CB8AC3E}">
        <p14:creationId xmlns:p14="http://schemas.microsoft.com/office/powerpoint/2010/main" val="1429000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interesting applications of generative models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57608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868672" y="95263"/>
            <a:ext cx="6500630" cy="5331968"/>
          </a:xfrm>
          <a:prstGeom prst="rect">
            <a:avLst/>
          </a:prstGeom>
        </p:spPr>
      </p:pic>
      <p:sp>
        <p:nvSpPr>
          <p:cNvPr id="5" name="TextBox 4"/>
          <p:cNvSpPr txBox="1"/>
          <p:nvPr/>
        </p:nvSpPr>
        <p:spPr>
          <a:xfrm>
            <a:off x="0" y="739407"/>
            <a:ext cx="1097280" cy="646331"/>
          </a:xfrm>
          <a:prstGeom prst="rect">
            <a:avLst/>
          </a:prstGeom>
          <a:noFill/>
        </p:spPr>
        <p:txBody>
          <a:bodyPr wrap="square" rtlCol="0">
            <a:spAutoFit/>
          </a:bodyPr>
          <a:lstStyle/>
          <a:p>
            <a:r>
              <a:rPr lang="en-US" dirty="0"/>
              <a:t>Content target</a:t>
            </a:r>
          </a:p>
        </p:txBody>
      </p:sp>
      <p:sp>
        <p:nvSpPr>
          <p:cNvPr id="6" name="TextBox 5"/>
          <p:cNvSpPr txBox="1"/>
          <p:nvPr/>
        </p:nvSpPr>
        <p:spPr>
          <a:xfrm>
            <a:off x="-36468" y="3436389"/>
            <a:ext cx="1234432" cy="646331"/>
          </a:xfrm>
          <a:prstGeom prst="rect">
            <a:avLst/>
          </a:prstGeom>
          <a:noFill/>
        </p:spPr>
        <p:txBody>
          <a:bodyPr wrap="square" rtlCol="0">
            <a:spAutoFit/>
          </a:bodyPr>
          <a:lstStyle/>
          <a:p>
            <a:r>
              <a:rPr lang="en-US" dirty="0"/>
              <a:t>Style reference</a:t>
            </a:r>
          </a:p>
        </p:txBody>
      </p:sp>
      <p:sp>
        <p:nvSpPr>
          <p:cNvPr id="7" name="TextBox 6"/>
          <p:cNvSpPr txBox="1"/>
          <p:nvPr/>
        </p:nvSpPr>
        <p:spPr>
          <a:xfrm>
            <a:off x="7239179" y="2125357"/>
            <a:ext cx="1816608" cy="923330"/>
          </a:xfrm>
          <a:prstGeom prst="rect">
            <a:avLst/>
          </a:prstGeom>
          <a:noFill/>
        </p:spPr>
        <p:txBody>
          <a:bodyPr wrap="square" rtlCol="0">
            <a:spAutoFit/>
          </a:bodyPr>
          <a:lstStyle/>
          <a:p>
            <a:r>
              <a:rPr lang="en-US" dirty="0"/>
              <a:t>Output </a:t>
            </a:r>
          </a:p>
          <a:p>
            <a:r>
              <a:rPr lang="en-US" dirty="0"/>
              <a:t>combination image </a:t>
            </a:r>
          </a:p>
        </p:txBody>
      </p:sp>
      <p:sp>
        <p:nvSpPr>
          <p:cNvPr id="3" name="Rectangle 2"/>
          <p:cNvSpPr/>
          <p:nvPr/>
        </p:nvSpPr>
        <p:spPr>
          <a:xfrm>
            <a:off x="193635" y="6502754"/>
            <a:ext cx="11467652" cy="292388"/>
          </a:xfrm>
          <a:prstGeom prst="rect">
            <a:avLst/>
          </a:prstGeom>
        </p:spPr>
        <p:txBody>
          <a:bodyPr wrap="square">
            <a:spAutoFit/>
          </a:bodyPr>
          <a:lstStyle/>
          <a:p>
            <a:r>
              <a:rPr lang="en-US" sz="1300" dirty="0"/>
              <a:t>loss = distance(</a:t>
            </a:r>
            <a:r>
              <a:rPr lang="en-US" sz="1300" b="1" dirty="0"/>
              <a:t>style</a:t>
            </a:r>
            <a:r>
              <a:rPr lang="en-US" sz="1300" dirty="0"/>
              <a:t>(</a:t>
            </a:r>
            <a:r>
              <a:rPr lang="en-US" sz="1300" dirty="0" err="1"/>
              <a:t>reference_image</a:t>
            </a:r>
            <a:r>
              <a:rPr lang="en-US" sz="1300" dirty="0"/>
              <a:t>) - </a:t>
            </a:r>
            <a:r>
              <a:rPr lang="en-US" sz="1300" b="1" dirty="0"/>
              <a:t>style</a:t>
            </a:r>
            <a:r>
              <a:rPr lang="en-US" sz="1300" dirty="0"/>
              <a:t>(</a:t>
            </a:r>
            <a:r>
              <a:rPr lang="en-US" sz="1300" dirty="0" err="1"/>
              <a:t>generated_image</a:t>
            </a:r>
            <a:r>
              <a:rPr lang="en-US" sz="1300" dirty="0"/>
              <a:t>)) + distance(</a:t>
            </a:r>
            <a:r>
              <a:rPr lang="en-US" sz="1300" b="1" dirty="0"/>
              <a:t>content</a:t>
            </a:r>
            <a:r>
              <a:rPr lang="en-US" sz="1300" dirty="0"/>
              <a:t>(</a:t>
            </a:r>
            <a:r>
              <a:rPr lang="en-US" sz="1300" dirty="0" err="1"/>
              <a:t>original_image</a:t>
            </a:r>
            <a:r>
              <a:rPr lang="en-US" sz="1300" dirty="0"/>
              <a:t>) - </a:t>
            </a:r>
            <a:r>
              <a:rPr lang="en-US" sz="1300" b="1" dirty="0"/>
              <a:t>content</a:t>
            </a:r>
            <a:r>
              <a:rPr lang="en-US" sz="1300" dirty="0"/>
              <a:t>(</a:t>
            </a:r>
            <a:r>
              <a:rPr lang="en-US" sz="1300" dirty="0" err="1"/>
              <a:t>generated_image</a:t>
            </a:r>
            <a:r>
              <a:rPr lang="en-US" sz="1300" dirty="0"/>
              <a:t>))</a:t>
            </a:r>
          </a:p>
        </p:txBody>
      </p:sp>
      <p:sp>
        <p:nvSpPr>
          <p:cNvPr id="2" name="Title 1"/>
          <p:cNvSpPr>
            <a:spLocks noGrp="1"/>
          </p:cNvSpPr>
          <p:nvPr>
            <p:ph type="title"/>
          </p:nvPr>
        </p:nvSpPr>
        <p:spPr>
          <a:xfrm>
            <a:off x="4509434" y="95263"/>
            <a:ext cx="4362897" cy="659612"/>
          </a:xfrm>
        </p:spPr>
        <p:txBody>
          <a:bodyPr>
            <a:normAutofit fontScale="90000"/>
          </a:bodyPr>
          <a:lstStyle/>
          <a:p>
            <a:r>
              <a:rPr lang="en-US" dirty="0"/>
              <a:t>Neural style transfer</a:t>
            </a:r>
          </a:p>
        </p:txBody>
      </p:sp>
      <p:pic>
        <p:nvPicPr>
          <p:cNvPr id="8" name="Picture 7"/>
          <p:cNvPicPr>
            <a:picLocks noChangeAspect="1"/>
          </p:cNvPicPr>
          <p:nvPr/>
        </p:nvPicPr>
        <p:blipFill rotWithShape="1">
          <a:blip r:embed="rId4"/>
          <a:srcRect t="69096"/>
          <a:stretch/>
        </p:blipFill>
        <p:spPr>
          <a:xfrm>
            <a:off x="3556600" y="5187438"/>
            <a:ext cx="3198825" cy="833474"/>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3991" y="5310880"/>
            <a:ext cx="2378372" cy="1291782"/>
          </a:xfrm>
          <a:prstGeom prst="rect">
            <a:avLst/>
          </a:prstGeom>
        </p:spPr>
      </p:pic>
      <p:sp>
        <p:nvSpPr>
          <p:cNvPr id="10" name="TextBox 9"/>
          <p:cNvSpPr txBox="1"/>
          <p:nvPr/>
        </p:nvSpPr>
        <p:spPr>
          <a:xfrm>
            <a:off x="7239179" y="3759554"/>
            <a:ext cx="2141489" cy="1077218"/>
          </a:xfrm>
          <a:prstGeom prst="rect">
            <a:avLst/>
          </a:prstGeom>
          <a:noFill/>
        </p:spPr>
        <p:txBody>
          <a:bodyPr wrap="square" rtlCol="0">
            <a:spAutoFit/>
          </a:bodyPr>
          <a:lstStyle/>
          <a:p>
            <a:r>
              <a:rPr lang="en-US" sz="1600" dirty="0"/>
              <a:t>Define style as the correlation between activations across channels</a:t>
            </a:r>
          </a:p>
        </p:txBody>
      </p:sp>
      <p:pic>
        <p:nvPicPr>
          <p:cNvPr id="11" name="Picture 2" descr="Image result for convolutional neural network"/>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182" b="27617"/>
          <a:stretch/>
        </p:blipFill>
        <p:spPr bwMode="auto">
          <a:xfrm>
            <a:off x="3578296" y="4071319"/>
            <a:ext cx="3516396" cy="10020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6925828" y="4912233"/>
            <a:ext cx="2129959" cy="1690429"/>
            <a:chOff x="680798" y="4532872"/>
            <a:chExt cx="2129959" cy="1690429"/>
          </a:xfrm>
        </p:grpSpPr>
        <p:grpSp>
          <p:nvGrpSpPr>
            <p:cNvPr id="13" name="Group 12"/>
            <p:cNvGrpSpPr/>
            <p:nvPr/>
          </p:nvGrpSpPr>
          <p:grpSpPr>
            <a:xfrm>
              <a:off x="1196014" y="4532872"/>
              <a:ext cx="1250301" cy="1305011"/>
              <a:chOff x="699666" y="5077784"/>
              <a:chExt cx="1004308" cy="1023717"/>
            </a:xfrm>
          </p:grpSpPr>
          <p:sp>
            <p:nvSpPr>
              <p:cNvPr id="17" name="Cube 16"/>
              <p:cNvSpPr/>
              <p:nvPr/>
            </p:nvSpPr>
            <p:spPr>
              <a:xfrm>
                <a:off x="699668" y="5079458"/>
                <a:ext cx="998503" cy="1022043"/>
              </a:xfrm>
              <a:prstGeom prst="cube">
                <a:avLst>
                  <a:gd name="adj" fmla="val 37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p:cNvSpPr/>
              <p:nvPr/>
            </p:nvSpPr>
            <p:spPr>
              <a:xfrm>
                <a:off x="911496" y="5159361"/>
                <a:ext cx="733487" cy="688131"/>
              </a:xfrm>
              <a:prstGeom prst="cube">
                <a:avLst>
                  <a:gd name="adj" fmla="val 10581"/>
                </a:avLst>
              </a:prstGeom>
              <a:solidFill>
                <a:srgbClr val="00B050">
                  <a:alpha val="81000"/>
                </a:srgbClr>
              </a:solidFill>
              <a:ln>
                <a:solidFill>
                  <a:schemeClr val="accent1">
                    <a:shade val="50000"/>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ube 18"/>
              <p:cNvSpPr/>
              <p:nvPr/>
            </p:nvSpPr>
            <p:spPr>
              <a:xfrm>
                <a:off x="832175" y="5241356"/>
                <a:ext cx="733487" cy="688131"/>
              </a:xfrm>
              <a:prstGeom prst="cube">
                <a:avLst>
                  <a:gd name="adj" fmla="val 10581"/>
                </a:avLst>
              </a:prstGeom>
              <a:solidFill>
                <a:srgbClr val="7030A0">
                  <a:alpha val="71000"/>
                </a:srgbClr>
              </a:solidFill>
              <a:ln>
                <a:solidFill>
                  <a:schemeClr val="accent1">
                    <a:shade val="50000"/>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ube 19"/>
              <p:cNvSpPr/>
              <p:nvPr/>
            </p:nvSpPr>
            <p:spPr>
              <a:xfrm>
                <a:off x="752854" y="5331375"/>
                <a:ext cx="733487" cy="688131"/>
              </a:xfrm>
              <a:prstGeom prst="cube">
                <a:avLst>
                  <a:gd name="adj" fmla="val 10581"/>
                </a:avLst>
              </a:prstGeom>
              <a:solidFill>
                <a:srgbClr val="FFFF00">
                  <a:alpha val="76000"/>
                </a:srgbClr>
              </a:solidFill>
              <a:ln>
                <a:solidFill>
                  <a:schemeClr val="accent1">
                    <a:shade val="50000"/>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p:cNvSpPr/>
              <p:nvPr/>
            </p:nvSpPr>
            <p:spPr>
              <a:xfrm>
                <a:off x="970487" y="5077784"/>
                <a:ext cx="733487" cy="688131"/>
              </a:xfrm>
              <a:prstGeom prst="cube">
                <a:avLst>
                  <a:gd name="adj" fmla="val 13659"/>
                </a:avLst>
              </a:prstGeom>
              <a:solidFill>
                <a:schemeClr val="bg1">
                  <a:alpha val="41000"/>
                </a:schemeClr>
              </a:solidFill>
              <a:ln>
                <a:solidFill>
                  <a:schemeClr val="accent1">
                    <a:shade val="50000"/>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p:cNvSpPr/>
              <p:nvPr/>
            </p:nvSpPr>
            <p:spPr>
              <a:xfrm>
                <a:off x="699666" y="5383892"/>
                <a:ext cx="704790" cy="715517"/>
              </a:xfrm>
              <a:prstGeom prst="cube">
                <a:avLst>
                  <a:gd name="adj" fmla="val 10568"/>
                </a:avLst>
              </a:prstGeom>
              <a:solidFill>
                <a:srgbClr val="FF0000">
                  <a:alpha val="62000"/>
                </a:srgbClr>
              </a:solidFill>
              <a:ln>
                <a:solidFill>
                  <a:schemeClr val="accent1">
                    <a:shade val="50000"/>
                    <a:alpha val="5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4" name="TextBox 13"/>
                <p:cNvSpPr txBox="1"/>
                <p:nvPr/>
              </p:nvSpPr>
              <p:spPr>
                <a:xfrm>
                  <a:off x="1262230" y="5761636"/>
                  <a:ext cx="66665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𝑛</m:t>
                            </m:r>
                          </m:e>
                          <m:sub>
                            <m:r>
                              <a:rPr lang="en-US" sz="2400" b="0" i="1" smtClean="0">
                                <a:latin typeface="Cambria Math" charset="0"/>
                              </a:rPr>
                              <m:t>𝑊</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1262230" y="5761636"/>
                  <a:ext cx="666657" cy="461665"/>
                </a:xfrm>
                <a:prstGeom prst="rect">
                  <a:avLst/>
                </a:prstGeom>
                <a:blipFill rotWithShape="0">
                  <a:blip r:embed="rId7"/>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80798" y="5075471"/>
                  <a:ext cx="6170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𝑛</m:t>
                            </m:r>
                          </m:e>
                          <m:sub>
                            <m:r>
                              <a:rPr lang="en-US" sz="2400" b="0" i="1" smtClean="0">
                                <a:latin typeface="Cambria Math" charset="0"/>
                              </a:rPr>
                              <m:t>𝐻</m:t>
                            </m:r>
                          </m:sub>
                        </m:sSub>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680798" y="5075471"/>
                  <a:ext cx="617028" cy="461665"/>
                </a:xfrm>
                <a:prstGeom prst="rect">
                  <a:avLst/>
                </a:prstGeom>
                <a:blipFill rotWithShape="0">
                  <a:blip r:embed="rId8"/>
                  <a:stretch>
                    <a:fillRect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221941" y="5433123"/>
                  <a:ext cx="5888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𝑛</m:t>
                            </m:r>
                          </m:e>
                          <m:sub>
                            <m:r>
                              <a:rPr lang="en-US" sz="2400" b="0" i="1" smtClean="0">
                                <a:latin typeface="Cambria Math" charset="0"/>
                              </a:rPr>
                              <m:t>𝐶</m:t>
                            </m:r>
                          </m:sub>
                        </m:sSub>
                      </m:oMath>
                    </m:oMathPara>
                  </a14:m>
                  <a:endParaRPr lang="en-US"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2221941" y="5433123"/>
                  <a:ext cx="588816" cy="461665"/>
                </a:xfrm>
                <a:prstGeom prst="rect">
                  <a:avLst/>
                </a:prstGeom>
                <a:blipFill rotWithShape="0">
                  <a:blip r:embed="rId9"/>
                  <a:stretch>
                    <a:fillRect b="-1316"/>
                  </a:stretch>
                </a:blipFill>
              </p:spPr>
              <p:txBody>
                <a:bodyPr/>
                <a:lstStyle/>
                <a:p>
                  <a:r>
                    <a:rPr lang="en-US">
                      <a:noFill/>
                    </a:rPr>
                    <a:t> </a:t>
                  </a:r>
                </a:p>
              </p:txBody>
            </p:sp>
          </mc:Fallback>
        </mc:AlternateContent>
      </p:grpSp>
    </p:spTree>
    <p:extLst>
      <p:ext uri="{BB962C8B-B14F-4D97-AF65-F5344CB8AC3E}">
        <p14:creationId xmlns:p14="http://schemas.microsoft.com/office/powerpoint/2010/main" val="402365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Inducing psychedelic dreams in the network</a:t>
            </a:r>
          </a:p>
        </p:txBody>
      </p:sp>
      <p:pic>
        <p:nvPicPr>
          <p:cNvPr id="4" name="Picture 3"/>
          <p:cNvPicPr>
            <a:picLocks noChangeAspect="1"/>
          </p:cNvPicPr>
          <p:nvPr/>
        </p:nvPicPr>
        <p:blipFill>
          <a:blip r:embed="rId2"/>
          <a:stretch>
            <a:fillRect/>
          </a:stretch>
        </p:blipFill>
        <p:spPr>
          <a:xfrm>
            <a:off x="1036319" y="1690689"/>
            <a:ext cx="6659103" cy="5007262"/>
          </a:xfrm>
          <a:prstGeom prst="rect">
            <a:avLst/>
          </a:prstGeom>
        </p:spPr>
      </p:pic>
    </p:spTree>
    <p:extLst>
      <p:ext uri="{BB962C8B-B14F-4D97-AF65-F5344CB8AC3E}">
        <p14:creationId xmlns:p14="http://schemas.microsoft.com/office/powerpoint/2010/main" val="4043168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Conversational agents Passing Turing’s test </a:t>
            </a:r>
          </a:p>
        </p:txBody>
      </p:sp>
      <p:pic>
        <p:nvPicPr>
          <p:cNvPr id="4" name="GoogleAssistan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80160" y="2162309"/>
            <a:ext cx="6768846" cy="3807390"/>
          </a:xfrm>
        </p:spPr>
      </p:pic>
    </p:spTree>
    <p:extLst>
      <p:ext uri="{BB962C8B-B14F-4D97-AF65-F5344CB8AC3E}">
        <p14:creationId xmlns:p14="http://schemas.microsoft.com/office/powerpoint/2010/main" val="208716822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generative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a:t>Let's say you have input data </a:t>
                </a:r>
                <a14:m>
                  <m:oMath xmlns:m="http://schemas.openxmlformats.org/officeDocument/2006/math">
                    <m:r>
                      <a:rPr lang="en-US" i="1" dirty="0" smtClean="0">
                        <a:latin typeface="Cambria Math" panose="02040503050406030204" pitchFamily="18" charset="0"/>
                      </a:rPr>
                      <m:t>𝑋</m:t>
                    </m:r>
                  </m:oMath>
                </a14:m>
                <a:r>
                  <a:rPr lang="en-US" dirty="0"/>
                  <a:t> and you want to classify the data into labels </a:t>
                </a:r>
                <a14:m>
                  <m:oMath xmlns:m="http://schemas.openxmlformats.org/officeDocument/2006/math">
                    <m:r>
                      <a:rPr lang="en-US" i="1" dirty="0" smtClean="0">
                        <a:latin typeface="Cambria Math" panose="02040503050406030204" pitchFamily="18" charset="0"/>
                      </a:rPr>
                      <m:t>𝑦</m:t>
                    </m:r>
                  </m:oMath>
                </a14:m>
                <a:r>
                  <a:rPr lang="en-US" dirty="0"/>
                  <a:t>. </a:t>
                </a:r>
              </a:p>
              <a:p>
                <a:r>
                  <a:rPr lang="en-US" dirty="0"/>
                  <a:t>A </a:t>
                </a:r>
                <a:r>
                  <a:rPr lang="en-US" b="1" dirty="0"/>
                  <a:t>discriminative model</a:t>
                </a:r>
                <a:r>
                  <a:rPr lang="en-US" dirty="0"/>
                  <a:t> learns the conditional probability distribution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err="1">
                        <a:latin typeface="Cambria Math" panose="02040503050406030204" pitchFamily="18" charset="0"/>
                      </a:rPr>
                      <m:t>𝑦</m:t>
                    </m:r>
                    <m:r>
                      <a:rPr lang="en-US" i="1" dirty="0" err="1">
                        <a:latin typeface="Cambria Math" panose="02040503050406030204" pitchFamily="18" charset="0"/>
                      </a:rPr>
                      <m:t>|</m:t>
                    </m:r>
                    <m:r>
                      <a:rPr lang="en-US" i="1" dirty="0" err="1">
                        <a:latin typeface="Cambria Math" panose="02040503050406030204" pitchFamily="18" charset="0"/>
                      </a:rPr>
                      <m:t>𝑥</m:t>
                    </m:r>
                    <m:r>
                      <a:rPr lang="en-US" i="1" dirty="0">
                        <a:latin typeface="Cambria Math" panose="02040503050406030204" pitchFamily="18" charset="0"/>
                      </a:rPr>
                      <m:t>)</m:t>
                    </m:r>
                  </m:oMath>
                </a14:m>
                <a:r>
                  <a:rPr lang="en-US" dirty="0"/>
                  <a:t> - which you should read as "the probability of </a:t>
                </a:r>
                <a14:m>
                  <m:oMath xmlns:m="http://schemas.openxmlformats.org/officeDocument/2006/math">
                    <m:r>
                      <a:rPr lang="en-US" i="1" dirty="0" smtClean="0">
                        <a:latin typeface="Cambria Math" panose="02040503050406030204" pitchFamily="18" charset="0"/>
                      </a:rPr>
                      <m:t>𝑦</m:t>
                    </m:r>
                  </m:oMath>
                </a14:m>
                <a:r>
                  <a:rPr lang="en-US" dirty="0"/>
                  <a:t> given </a:t>
                </a:r>
                <a14:m>
                  <m:oMath xmlns:m="http://schemas.openxmlformats.org/officeDocument/2006/math">
                    <m:r>
                      <a:rPr lang="en-US" i="1" dirty="0" smtClean="0">
                        <a:latin typeface="Cambria Math" panose="02040503050406030204" pitchFamily="18" charset="0"/>
                      </a:rPr>
                      <m:t>𝑥</m:t>
                    </m:r>
                  </m:oMath>
                </a14:m>
                <a:r>
                  <a:rPr lang="en-US" dirty="0"/>
                  <a:t>".</a:t>
                </a:r>
              </a:p>
              <a:p>
                <a:r>
                  <a:rPr lang="en-US" dirty="0"/>
                  <a:t>A </a:t>
                </a:r>
                <a:r>
                  <a:rPr lang="en-US" b="1" dirty="0"/>
                  <a:t>generative model </a:t>
                </a:r>
                <a:r>
                  <a:rPr lang="en-US" dirty="0"/>
                  <a:t>learns the joint probability distribution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r>
                  <a:rPr lang="en-US" dirty="0"/>
                  <a:t> and is then able to generate synthetic data according to the conditional probability distribution </a:t>
                </a:r>
                <a14:m>
                  <m:oMath xmlns:m="http://schemas.openxmlformats.org/officeDocument/2006/math">
                    <m:r>
                      <a:rPr lang="en-US" i="1" dirty="0" smtClean="0">
                        <a:latin typeface="Cambria Math" panose="02040503050406030204" pitchFamily="18" charset="0"/>
                      </a:rPr>
                      <m:t>𝑝</m:t>
                    </m:r>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m:t>
                    </m:r>
                  </m:oMath>
                </a14:m>
                <a:endParaRPr lang="en-US" dirty="0"/>
              </a:p>
              <a:p>
                <a:r>
                  <a:rPr lang="en-US" dirty="0"/>
                  <a:t>So a generative model describes how data is generated, in terms of a probabilistic model.</a:t>
                </a:r>
              </a:p>
              <a:p>
                <a:r>
                  <a:rPr lang="en-US" dirty="0"/>
                  <a:t>To train a generative model, we first collect a large amount of data in some domain (e.g., think millions of images, sentences, or sounds, etc.) and then </a:t>
                </a:r>
                <a:r>
                  <a:rPr lang="en-US" b="1" dirty="0"/>
                  <a:t>train a model to generate data like it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05" t="-3221" r="-309"/>
                </a:stretch>
              </a:blipFill>
            </p:spPr>
            <p:txBody>
              <a:bodyPr/>
              <a:lstStyle/>
              <a:p>
                <a:r>
                  <a:rPr lang="en-NZ">
                    <a:noFill/>
                  </a:rPr>
                  <a:t> </a:t>
                </a:r>
              </a:p>
            </p:txBody>
          </p:sp>
        </mc:Fallback>
      </mc:AlternateContent>
    </p:spTree>
    <p:extLst>
      <p:ext uri="{BB962C8B-B14F-4D97-AF65-F5344CB8AC3E}">
        <p14:creationId xmlns:p14="http://schemas.microsoft.com/office/powerpoint/2010/main" val="3712643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4299857" cy="3227160"/>
          </a:xfrm>
        </p:spPr>
        <p:txBody>
          <a:bodyPr/>
          <a:lstStyle/>
          <a:p>
            <a:r>
              <a:rPr lang="en-US" dirty="0"/>
              <a:t>Generating human language</a:t>
            </a:r>
          </a:p>
        </p:txBody>
      </p:sp>
      <p:pic>
        <p:nvPicPr>
          <p:cNvPr id="4" name="Picture 3"/>
          <p:cNvPicPr>
            <a:picLocks noChangeAspect="1"/>
          </p:cNvPicPr>
          <p:nvPr/>
        </p:nvPicPr>
        <p:blipFill rotWithShape="1">
          <a:blip r:embed="rId2"/>
          <a:srcRect t="5843" b="742"/>
          <a:stretch/>
        </p:blipFill>
        <p:spPr>
          <a:xfrm>
            <a:off x="276392" y="3687626"/>
            <a:ext cx="8307417" cy="3170375"/>
          </a:xfrm>
          <a:prstGeom prst="rect">
            <a:avLst/>
          </a:prstGeom>
        </p:spPr>
      </p:pic>
      <p:pic>
        <p:nvPicPr>
          <p:cNvPr id="5" name="Picture 4">
            <a:extLst>
              <a:ext uri="{FF2B5EF4-FFF2-40B4-BE49-F238E27FC236}">
                <a16:creationId xmlns:a16="http://schemas.microsoft.com/office/drawing/2014/main" id="{06E50038-AFAC-4A03-9997-286AAC8B0C6B}"/>
              </a:ext>
            </a:extLst>
          </p:cNvPr>
          <p:cNvPicPr>
            <a:picLocks noChangeAspect="1"/>
          </p:cNvPicPr>
          <p:nvPr/>
        </p:nvPicPr>
        <p:blipFill>
          <a:blip r:embed="rId3"/>
          <a:stretch>
            <a:fillRect/>
          </a:stretch>
        </p:blipFill>
        <p:spPr>
          <a:xfrm>
            <a:off x="4430101" y="0"/>
            <a:ext cx="4713899" cy="3687626"/>
          </a:xfrm>
          <a:prstGeom prst="rect">
            <a:avLst/>
          </a:prstGeom>
        </p:spPr>
      </p:pic>
    </p:spTree>
    <p:extLst>
      <p:ext uri="{BB962C8B-B14F-4D97-AF65-F5344CB8AC3E}">
        <p14:creationId xmlns:p14="http://schemas.microsoft.com/office/powerpoint/2010/main" val="3462420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Motor output learning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2049780"/>
            <a:ext cx="4056888" cy="405688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960" y="1962912"/>
            <a:ext cx="4230624" cy="4230624"/>
          </a:xfrm>
          <a:prstGeom prst="rect">
            <a:avLst/>
          </a:prstGeom>
        </p:spPr>
      </p:pic>
    </p:spTree>
    <p:extLst>
      <p:ext uri="{BB962C8B-B14F-4D97-AF65-F5344CB8AC3E}">
        <p14:creationId xmlns:p14="http://schemas.microsoft.com/office/powerpoint/2010/main" val="29804143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 about today’s practical</a:t>
            </a:r>
          </a:p>
        </p:txBody>
      </p:sp>
      <p:sp>
        <p:nvSpPr>
          <p:cNvPr id="3" name="Content Placeholder 2"/>
          <p:cNvSpPr>
            <a:spLocks noGrp="1"/>
          </p:cNvSpPr>
          <p:nvPr>
            <p:ph idx="1"/>
          </p:nvPr>
        </p:nvSpPr>
        <p:spPr>
          <a:xfrm>
            <a:off x="87087" y="1825625"/>
            <a:ext cx="9056914" cy="4351338"/>
          </a:xfrm>
        </p:spPr>
        <p:txBody>
          <a:bodyPr/>
          <a:lstStyle/>
          <a:p>
            <a:r>
              <a:rPr lang="en-US" dirty="0"/>
              <a:t>Generative models are at the cutting edge of machine intelligence research</a:t>
            </a:r>
          </a:p>
          <a:p>
            <a:r>
              <a:rPr lang="en-US" dirty="0"/>
              <a:t>Today’s practical notebooks are very advanced but very cool</a:t>
            </a:r>
          </a:p>
          <a:p>
            <a:r>
              <a:rPr lang="en-US" dirty="0"/>
              <a:t>Don’t worry too much about the details of the code snippets</a:t>
            </a:r>
          </a:p>
          <a:p>
            <a:pPr lvl="1"/>
            <a:r>
              <a:rPr lang="en-US" dirty="0"/>
              <a:t>For this class purposes, you are not responsible for them</a:t>
            </a:r>
          </a:p>
          <a:p>
            <a:r>
              <a:rPr lang="en-US" dirty="0"/>
              <a:t>Focus instead on the general overview of the field</a:t>
            </a:r>
          </a:p>
        </p:txBody>
      </p:sp>
    </p:spTree>
    <p:extLst>
      <p:ext uri="{BB962C8B-B14F-4D97-AF65-F5344CB8AC3E}">
        <p14:creationId xmlns:p14="http://schemas.microsoft.com/office/powerpoint/2010/main" val="1990598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a:t>
            </a:r>
          </a:p>
        </p:txBody>
      </p:sp>
      <p:sp>
        <p:nvSpPr>
          <p:cNvPr id="3" name="Content Placeholder 2"/>
          <p:cNvSpPr>
            <a:spLocks noGrp="1"/>
          </p:cNvSpPr>
          <p:nvPr>
            <p:ph idx="1"/>
          </p:nvPr>
        </p:nvSpPr>
        <p:spPr/>
        <p:txBody>
          <a:bodyPr>
            <a:normAutofit/>
          </a:bodyPr>
          <a:lstStyle/>
          <a:p>
            <a:r>
              <a:rPr lang="en-US" b="1" dirty="0"/>
              <a:t>1 text-generation-with-</a:t>
            </a:r>
            <a:r>
              <a:rPr lang="en-US" b="1" dirty="0" err="1"/>
              <a:t>lstm</a:t>
            </a:r>
            <a:r>
              <a:rPr lang="en-US" b="1" dirty="0"/>
              <a:t> (relevant)</a:t>
            </a:r>
          </a:p>
          <a:p>
            <a:r>
              <a:rPr lang="en-US" b="1" dirty="0"/>
              <a:t>2 neural-style-transfer (relevant)</a:t>
            </a:r>
          </a:p>
          <a:p>
            <a:r>
              <a:rPr lang="en-US" dirty="0"/>
              <a:t>3 generating-images-with-</a:t>
            </a:r>
            <a:r>
              <a:rPr lang="en-US" dirty="0" err="1"/>
              <a:t>vaes</a:t>
            </a:r>
            <a:r>
              <a:rPr lang="en-US" dirty="0"/>
              <a:t> (optional)</a:t>
            </a:r>
          </a:p>
          <a:p>
            <a:r>
              <a:rPr lang="en-US" dirty="0"/>
              <a:t>4 Jazz improvisation with LSTM (optional)</a:t>
            </a:r>
          </a:p>
        </p:txBody>
      </p:sp>
    </p:spTree>
    <p:extLst>
      <p:ext uri="{BB962C8B-B14F-4D97-AF65-F5344CB8AC3E}">
        <p14:creationId xmlns:p14="http://schemas.microsoft.com/office/powerpoint/2010/main" val="2901388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C5331-669F-4A76-A1BB-82090A333874}"/>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1D86BD46-7682-4C4E-A33A-0F665A60B570}"/>
              </a:ext>
            </a:extLst>
          </p:cNvPr>
          <p:cNvSpPr>
            <a:spLocks noGrp="1"/>
          </p:cNvSpPr>
          <p:nvPr>
            <p:ph idx="1"/>
          </p:nvPr>
        </p:nvSpPr>
        <p:spPr/>
        <p:txBody>
          <a:bodyPr/>
          <a:lstStyle/>
          <a:p>
            <a:r>
              <a:rPr lang="en-US" dirty="0"/>
              <a:t>Talk to a GPT-2 transformer: </a:t>
            </a:r>
            <a:r>
              <a:rPr lang="en-NZ" dirty="0">
                <a:hlinkClick r:id="rId3"/>
              </a:rPr>
              <a:t>https://talktotransformer.com</a:t>
            </a:r>
            <a:endParaRPr lang="en-NZ" dirty="0"/>
          </a:p>
          <a:p>
            <a:endParaRPr lang="en-NZ" dirty="0"/>
          </a:p>
          <a:p>
            <a:r>
              <a:rPr lang="en-NZ" dirty="0"/>
              <a:t>Chatbot: </a:t>
            </a:r>
            <a:r>
              <a:rPr lang="en-NZ" dirty="0">
                <a:hlinkClick r:id="rId4"/>
              </a:rPr>
              <a:t>https://convai.huggingface.co</a:t>
            </a:r>
            <a:endParaRPr lang="en-NZ" dirty="0"/>
          </a:p>
          <a:p>
            <a:endParaRPr lang="en-NZ" dirty="0"/>
          </a:p>
        </p:txBody>
      </p:sp>
    </p:spTree>
    <p:extLst>
      <p:ext uri="{BB962C8B-B14F-4D97-AF65-F5344CB8AC3E}">
        <p14:creationId xmlns:p14="http://schemas.microsoft.com/office/powerpoint/2010/main" val="11669472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Approaches to generative models</a:t>
            </a:r>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b="1" dirty="0"/>
              <a:t>Variational Autoencoders </a:t>
            </a:r>
            <a:r>
              <a:rPr lang="en-US" dirty="0"/>
              <a:t>(VAEs) allow us to formalize this problem in the framework of probabilistic graphical models where we are maximizing a lower bound on the log likelihood of the data.</a:t>
            </a:r>
          </a:p>
          <a:p>
            <a:pPr marL="514350" indent="-514350">
              <a:buFont typeface="+mj-lt"/>
              <a:buAutoNum type="arabicPeriod"/>
            </a:pPr>
            <a:r>
              <a:rPr lang="en-US" b="1" dirty="0"/>
              <a:t>Generative Adversarial Networks </a:t>
            </a:r>
            <a:r>
              <a:rPr lang="en-US" dirty="0"/>
              <a:t>(GANs), pose the training process as a game between two separate artificial neural networks: a </a:t>
            </a:r>
            <a:r>
              <a:rPr lang="en-US" i="1" dirty="0"/>
              <a:t>generator network </a:t>
            </a:r>
            <a:r>
              <a:rPr lang="en-US" dirty="0"/>
              <a:t>and a second </a:t>
            </a:r>
            <a:r>
              <a:rPr lang="en-US" i="1" dirty="0"/>
              <a:t>discriminative network </a:t>
            </a:r>
            <a:r>
              <a:rPr lang="en-US" dirty="0"/>
              <a:t>that tries to classify samples as either coming from the true distribution or the model distribution. Every time the discriminator notices a difference between the two distributions the generator adjusts its parameters slightly to make it go away, until at the end (in theory) the generator exactly reproduces the true data distribution and the discriminator is guessing at random, unable to find a difference.</a:t>
            </a:r>
          </a:p>
        </p:txBody>
      </p:sp>
    </p:spTree>
    <p:extLst>
      <p:ext uri="{BB962C8B-B14F-4D97-AF65-F5344CB8AC3E}">
        <p14:creationId xmlns:p14="http://schemas.microsoft.com/office/powerpoint/2010/main" val="2693762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C7CEF-2DCE-454F-8814-843FB90B43E6}"/>
              </a:ext>
            </a:extLst>
          </p:cNvPr>
          <p:cNvSpPr>
            <a:spLocks noGrp="1"/>
          </p:cNvSpPr>
          <p:nvPr>
            <p:ph type="title"/>
          </p:nvPr>
        </p:nvSpPr>
        <p:spPr>
          <a:xfrm>
            <a:off x="628650" y="158297"/>
            <a:ext cx="7886700" cy="647245"/>
          </a:xfrm>
        </p:spPr>
        <p:txBody>
          <a:bodyPr>
            <a:normAutofit fontScale="90000"/>
          </a:bodyPr>
          <a:lstStyle/>
          <a:p>
            <a:r>
              <a:rPr lang="en-US" dirty="0"/>
              <a:t>A word on Autoencoders</a:t>
            </a:r>
            <a:endParaRPr lang="en-NZ" dirty="0"/>
          </a:p>
        </p:txBody>
      </p:sp>
      <p:sp>
        <p:nvSpPr>
          <p:cNvPr id="3" name="Content Placeholder 2">
            <a:extLst>
              <a:ext uri="{FF2B5EF4-FFF2-40B4-BE49-F238E27FC236}">
                <a16:creationId xmlns:a16="http://schemas.microsoft.com/office/drawing/2014/main" id="{763F0394-46F7-4524-96AF-D9D99A8B45E9}"/>
              </a:ext>
            </a:extLst>
          </p:cNvPr>
          <p:cNvSpPr>
            <a:spLocks noGrp="1"/>
          </p:cNvSpPr>
          <p:nvPr>
            <p:ph idx="1"/>
          </p:nvPr>
        </p:nvSpPr>
        <p:spPr>
          <a:xfrm>
            <a:off x="156483" y="979714"/>
            <a:ext cx="5747720" cy="5219020"/>
          </a:xfrm>
        </p:spPr>
        <p:txBody>
          <a:bodyPr>
            <a:normAutofit fontScale="70000" lnSpcReduction="20000"/>
          </a:bodyPr>
          <a:lstStyle/>
          <a:p>
            <a:r>
              <a:rPr lang="en-US" dirty="0"/>
              <a:t>Autoencoders are artificial neural networks capable of learning efficient vector representations of the input data, called </a:t>
            </a:r>
            <a:r>
              <a:rPr lang="en-US" dirty="0" err="1"/>
              <a:t>codings</a:t>
            </a:r>
            <a:r>
              <a:rPr lang="en-US" dirty="0"/>
              <a:t>, without any supervision (i.e., the training set is unlabeled). </a:t>
            </a:r>
          </a:p>
          <a:p>
            <a:pPr lvl="1"/>
            <a:r>
              <a:rPr lang="en-US" dirty="0"/>
              <a:t>Word </a:t>
            </a:r>
            <a:r>
              <a:rPr lang="en-US" dirty="0" err="1"/>
              <a:t>embeddings</a:t>
            </a:r>
            <a:r>
              <a:rPr lang="en-US" dirty="0"/>
              <a:t> using word2vec are a type of </a:t>
            </a:r>
            <a:r>
              <a:rPr lang="en-US" dirty="0" err="1"/>
              <a:t>autoencoder</a:t>
            </a:r>
            <a:endParaRPr lang="en-US" dirty="0"/>
          </a:p>
          <a:p>
            <a:r>
              <a:rPr lang="en-US" dirty="0"/>
              <a:t>These </a:t>
            </a:r>
            <a:r>
              <a:rPr lang="en-US" dirty="0" err="1"/>
              <a:t>codings</a:t>
            </a:r>
            <a:r>
              <a:rPr lang="en-US" dirty="0"/>
              <a:t> typically have a much lower dimensionality than the input data, making autoencoders useful for dimensionality reduction. </a:t>
            </a:r>
          </a:p>
          <a:p>
            <a:r>
              <a:rPr lang="en-US" dirty="0"/>
              <a:t>More importantly, autoencoders act as powerful feature detectors, and they can be used for unsupervised pretraining of deep neural networks </a:t>
            </a:r>
          </a:p>
          <a:p>
            <a:r>
              <a:rPr lang="en-US" dirty="0"/>
              <a:t>Lastly, they are capable of randomly generating new data that looks very similar to the training data; this is called a generative model. </a:t>
            </a:r>
          </a:p>
          <a:p>
            <a:r>
              <a:rPr lang="en-US" dirty="0"/>
              <a:t>For example, you could train an autoencoder on pictures of faces, and it would then be able to generate new faces.</a:t>
            </a:r>
          </a:p>
        </p:txBody>
      </p:sp>
      <p:pic>
        <p:nvPicPr>
          <p:cNvPr id="4" name="Picture 3">
            <a:extLst>
              <a:ext uri="{FF2B5EF4-FFF2-40B4-BE49-F238E27FC236}">
                <a16:creationId xmlns:a16="http://schemas.microsoft.com/office/drawing/2014/main" id="{F51FD063-2330-452A-9789-FA615A4BD5B4}"/>
              </a:ext>
            </a:extLst>
          </p:cNvPr>
          <p:cNvPicPr>
            <a:picLocks noChangeAspect="1"/>
          </p:cNvPicPr>
          <p:nvPr/>
        </p:nvPicPr>
        <p:blipFill>
          <a:blip r:embed="rId2"/>
          <a:stretch>
            <a:fillRect/>
          </a:stretch>
        </p:blipFill>
        <p:spPr>
          <a:xfrm>
            <a:off x="5904203" y="2268991"/>
            <a:ext cx="3083314" cy="2320018"/>
          </a:xfrm>
          <a:prstGeom prst="rect">
            <a:avLst/>
          </a:prstGeom>
        </p:spPr>
      </p:pic>
    </p:spTree>
    <p:extLst>
      <p:ext uri="{BB962C8B-B14F-4D97-AF65-F5344CB8AC3E}">
        <p14:creationId xmlns:p14="http://schemas.microsoft.com/office/powerpoint/2010/main" val="3746538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701674"/>
          </a:xfrm>
        </p:spPr>
        <p:txBody>
          <a:bodyPr/>
          <a:lstStyle/>
          <a:p>
            <a:r>
              <a:rPr lang="en-US" dirty="0"/>
              <a:t>Learning the data manifold</a:t>
            </a:r>
          </a:p>
        </p:txBody>
      </p:sp>
      <p:sp>
        <p:nvSpPr>
          <p:cNvPr id="3" name="Content Placeholder 2"/>
          <p:cNvSpPr>
            <a:spLocks noGrp="1"/>
          </p:cNvSpPr>
          <p:nvPr>
            <p:ph idx="1"/>
          </p:nvPr>
        </p:nvSpPr>
        <p:spPr>
          <a:xfrm>
            <a:off x="185057" y="1175656"/>
            <a:ext cx="5627914" cy="3483429"/>
          </a:xfrm>
        </p:spPr>
        <p:txBody>
          <a:bodyPr>
            <a:normAutofit fontScale="55000" lnSpcReduction="20000"/>
          </a:bodyPr>
          <a:lstStyle/>
          <a:p>
            <a:r>
              <a:rPr lang="en-US" dirty="0"/>
              <a:t>Surprisingly, autoencoders work by simply learning to copy their inputs to their outputs.</a:t>
            </a:r>
          </a:p>
          <a:p>
            <a:r>
              <a:rPr lang="en-US" dirty="0"/>
              <a:t>This may sound like a trivial task, but we will see that constraining the network in various ways can make it rather difficult. </a:t>
            </a:r>
          </a:p>
          <a:p>
            <a:r>
              <a:rPr lang="en-US" dirty="0"/>
              <a:t>For example, you can limit the size of the internal representation, or you can add noise to the inputs and train the network to recover the original inputs. </a:t>
            </a:r>
          </a:p>
          <a:p>
            <a:r>
              <a:rPr lang="en-US" dirty="0"/>
              <a:t>These constraints prevent the autoencoder from trivially copying the inputs directly to the outputs, which forces it to learn efficient ways of representing the data. </a:t>
            </a:r>
          </a:p>
          <a:p>
            <a:r>
              <a:rPr lang="en-US" dirty="0"/>
              <a:t>In short, the </a:t>
            </a:r>
            <a:r>
              <a:rPr lang="en-US" dirty="0" err="1"/>
              <a:t>codings</a:t>
            </a:r>
            <a:r>
              <a:rPr lang="en-US" dirty="0"/>
              <a:t> are byproducts of the autoencoder’s attempt to learn the identity function under some constraints.</a:t>
            </a:r>
            <a:endParaRPr lang="en-NZ" dirty="0"/>
          </a:p>
          <a:p>
            <a:r>
              <a:rPr lang="en-US" b="1" dirty="0"/>
              <a:t>The trick is that the neural networks we use as generative models have a number of parameters significantly smaller than the amount of data we train them on, so the models are forced to discover and efficiently internalize the essence of the data in order to generate it.</a:t>
            </a:r>
          </a:p>
          <a:p>
            <a:endParaRPr lang="en-US" dirty="0"/>
          </a:p>
        </p:txBody>
      </p:sp>
      <p:pic>
        <p:nvPicPr>
          <p:cNvPr id="10" name="Picture 9"/>
          <p:cNvPicPr>
            <a:picLocks noChangeAspect="1"/>
          </p:cNvPicPr>
          <p:nvPr/>
        </p:nvPicPr>
        <p:blipFill>
          <a:blip r:embed="rId2"/>
          <a:stretch>
            <a:fillRect/>
          </a:stretch>
        </p:blipFill>
        <p:spPr>
          <a:xfrm>
            <a:off x="1575627" y="4572681"/>
            <a:ext cx="5734050" cy="2219325"/>
          </a:xfrm>
          <a:prstGeom prst="rect">
            <a:avLst/>
          </a:prstGeom>
        </p:spPr>
      </p:pic>
      <p:pic>
        <p:nvPicPr>
          <p:cNvPr id="5" name="Picture 4">
            <a:extLst>
              <a:ext uri="{FF2B5EF4-FFF2-40B4-BE49-F238E27FC236}">
                <a16:creationId xmlns:a16="http://schemas.microsoft.com/office/drawing/2014/main" id="{0A8FB7A3-F00C-4EC8-9C11-AC00DA4FCF0B}"/>
              </a:ext>
            </a:extLst>
          </p:cNvPr>
          <p:cNvPicPr>
            <a:picLocks noChangeAspect="1"/>
          </p:cNvPicPr>
          <p:nvPr/>
        </p:nvPicPr>
        <p:blipFill>
          <a:blip r:embed="rId3"/>
          <a:stretch>
            <a:fillRect/>
          </a:stretch>
        </p:blipFill>
        <p:spPr>
          <a:xfrm>
            <a:off x="6060686" y="1858380"/>
            <a:ext cx="3083314" cy="2320018"/>
          </a:xfrm>
          <a:prstGeom prst="rect">
            <a:avLst/>
          </a:prstGeom>
        </p:spPr>
      </p:pic>
    </p:spTree>
    <p:extLst>
      <p:ext uri="{BB962C8B-B14F-4D97-AF65-F5344CB8AC3E}">
        <p14:creationId xmlns:p14="http://schemas.microsoft.com/office/powerpoint/2010/main" val="1524986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7"/>
            <a:ext cx="7886700" cy="690788"/>
          </a:xfrm>
        </p:spPr>
        <p:txBody>
          <a:bodyPr>
            <a:normAutofit fontScale="90000"/>
          </a:bodyPr>
          <a:lstStyle/>
          <a:p>
            <a:r>
              <a:rPr lang="en-US"/>
              <a:t>Generating images</a:t>
            </a:r>
            <a:endParaRPr lang="en-US" dirty="0"/>
          </a:p>
        </p:txBody>
      </p:sp>
      <p:sp>
        <p:nvSpPr>
          <p:cNvPr id="3" name="Content Placeholder 2"/>
          <p:cNvSpPr>
            <a:spLocks noGrp="1"/>
          </p:cNvSpPr>
          <p:nvPr>
            <p:ph idx="1"/>
          </p:nvPr>
        </p:nvSpPr>
        <p:spPr>
          <a:xfrm>
            <a:off x="628650" y="1197429"/>
            <a:ext cx="7886700" cy="3305919"/>
          </a:xfrm>
        </p:spPr>
        <p:txBody>
          <a:bodyPr>
            <a:normAutofit fontScale="85000" lnSpcReduction="20000"/>
          </a:bodyPr>
          <a:lstStyle/>
          <a:p>
            <a:r>
              <a:rPr lang="en-US" dirty="0"/>
              <a:t>Suppose we have some large collection of images, such as the 1.2 million images in the ImageNet dataset</a:t>
            </a:r>
          </a:p>
          <a:p>
            <a:r>
              <a:rPr lang="en-US" dirty="0"/>
              <a:t>These images are examples of what our visual world looks like and we refer to these as “samples from the true data distribution”.</a:t>
            </a:r>
          </a:p>
          <a:p>
            <a:r>
              <a:rPr lang="en-US" dirty="0"/>
              <a:t>We now construct our generative model which we would like to train to generate images like this from scratch. </a:t>
            </a:r>
          </a:p>
          <a:p>
            <a:r>
              <a:rPr lang="en-US" dirty="0"/>
              <a:t>Concretely, a generative model in this case could be one large neural network that outputs images and we refer to these as “samples from the model”.</a:t>
            </a:r>
          </a:p>
        </p:txBody>
      </p:sp>
      <p:pic>
        <p:nvPicPr>
          <p:cNvPr id="4" name="Picture 3"/>
          <p:cNvPicPr>
            <a:picLocks noChangeAspect="1"/>
          </p:cNvPicPr>
          <p:nvPr/>
        </p:nvPicPr>
        <p:blipFill>
          <a:blip r:embed="rId2"/>
          <a:stretch>
            <a:fillRect/>
          </a:stretch>
        </p:blipFill>
        <p:spPr>
          <a:xfrm>
            <a:off x="840382" y="4503348"/>
            <a:ext cx="7055512" cy="2253727"/>
          </a:xfrm>
          <a:prstGeom prst="rect">
            <a:avLst/>
          </a:prstGeom>
        </p:spPr>
      </p:pic>
    </p:spTree>
    <p:extLst>
      <p:ext uri="{BB962C8B-B14F-4D97-AF65-F5344CB8AC3E}">
        <p14:creationId xmlns:p14="http://schemas.microsoft.com/office/powerpoint/2010/main" val="2404213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a generative model</a:t>
            </a:r>
          </a:p>
        </p:txBody>
      </p:sp>
      <p:sp>
        <p:nvSpPr>
          <p:cNvPr id="3" name="Content Placeholder 2"/>
          <p:cNvSpPr>
            <a:spLocks noGrp="1"/>
          </p:cNvSpPr>
          <p:nvPr>
            <p:ph idx="1"/>
          </p:nvPr>
        </p:nvSpPr>
        <p:spPr/>
        <p:txBody>
          <a:bodyPr>
            <a:normAutofit/>
          </a:bodyPr>
          <a:lstStyle/>
          <a:p>
            <a:r>
              <a:rPr lang="en-US" dirty="0"/>
              <a:t>Suppose that we used a newly-initialized network to generate 200 images, each time starting with a different random code. </a:t>
            </a:r>
          </a:p>
          <a:p>
            <a:r>
              <a:rPr lang="en-US" dirty="0"/>
              <a:t>The question is: how should we adjust the network’s parameters to encourage it to produce slightly more believable samples in the future? </a:t>
            </a:r>
          </a:p>
          <a:p>
            <a:r>
              <a:rPr lang="en-US" dirty="0"/>
              <a:t>Notice that we’re not in a simple supervised setting and don’t have any explicit desired targets for our 200 generated images; we merely want them to look real. </a:t>
            </a:r>
          </a:p>
        </p:txBody>
      </p:sp>
    </p:spTree>
    <p:extLst>
      <p:ext uri="{BB962C8B-B14F-4D97-AF65-F5344CB8AC3E}">
        <p14:creationId xmlns:p14="http://schemas.microsoft.com/office/powerpoint/2010/main" val="243366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60731"/>
            <a:ext cx="7886700" cy="624578"/>
          </a:xfrm>
        </p:spPr>
        <p:txBody>
          <a:bodyPr>
            <a:normAutofit/>
          </a:bodyPr>
          <a:lstStyle/>
          <a:p>
            <a:r>
              <a:rPr lang="en-US" sz="3600" dirty="0"/>
              <a:t>Sampling from latent spaces of images</a:t>
            </a:r>
          </a:p>
        </p:txBody>
      </p:sp>
      <p:sp>
        <p:nvSpPr>
          <p:cNvPr id="3" name="Content Placeholder 2"/>
          <p:cNvSpPr>
            <a:spLocks noGrp="1"/>
          </p:cNvSpPr>
          <p:nvPr>
            <p:ph idx="1"/>
          </p:nvPr>
        </p:nvSpPr>
        <p:spPr>
          <a:xfrm>
            <a:off x="628650" y="957432"/>
            <a:ext cx="7886700" cy="2732442"/>
          </a:xfrm>
        </p:spPr>
        <p:txBody>
          <a:bodyPr>
            <a:normAutofit fontScale="70000" lnSpcReduction="20000"/>
          </a:bodyPr>
          <a:lstStyle/>
          <a:p>
            <a:r>
              <a:rPr lang="en-US" dirty="0"/>
              <a:t>The key idea of image generation is to develop a low-dimensional latent space of representations (which naturally is a vector space) where any point can be mapped to a realistic-looking image. </a:t>
            </a:r>
          </a:p>
          <a:p>
            <a:r>
              <a:rPr lang="en-US" dirty="0"/>
              <a:t>The module capable of realizing this mapping, taking as input a latent point and outputting an image (a grid of pixels), is called a generator (in the case of GANs) or a decoder (in the case of VAEs). </a:t>
            </a:r>
          </a:p>
          <a:p>
            <a:r>
              <a:rPr lang="en-US" dirty="0"/>
              <a:t>Once such a latent space has been developed, you can sample points from it, either deliberately or at random, and, by mapping them to image space, generate images that have never been seen before</a:t>
            </a:r>
          </a:p>
        </p:txBody>
      </p:sp>
      <p:pic>
        <p:nvPicPr>
          <p:cNvPr id="4" name="Picture 3"/>
          <p:cNvPicPr>
            <a:picLocks noChangeAspect="1"/>
          </p:cNvPicPr>
          <p:nvPr/>
        </p:nvPicPr>
        <p:blipFill>
          <a:blip r:embed="rId3"/>
          <a:stretch>
            <a:fillRect/>
          </a:stretch>
        </p:blipFill>
        <p:spPr>
          <a:xfrm>
            <a:off x="1566290" y="3410175"/>
            <a:ext cx="5607261" cy="3447826"/>
          </a:xfrm>
          <a:prstGeom prst="rect">
            <a:avLst/>
          </a:prstGeom>
        </p:spPr>
      </p:pic>
    </p:spTree>
    <p:extLst>
      <p:ext uri="{BB962C8B-B14F-4D97-AF65-F5344CB8AC3E}">
        <p14:creationId xmlns:p14="http://schemas.microsoft.com/office/powerpoint/2010/main" val="365081663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491</TotalTime>
  <Words>2772</Words>
  <Application>Microsoft Office PowerPoint</Application>
  <PresentationFormat>On-screen Show (4:3)</PresentationFormat>
  <Paragraphs>167</Paragraphs>
  <Slides>34</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Cambria Math</vt:lpstr>
      <vt:lpstr>Office Theme</vt:lpstr>
      <vt:lpstr>Generative models</vt:lpstr>
      <vt:lpstr>GPT-2: SOTA for machine text generation</vt:lpstr>
      <vt:lpstr>What are generative models?</vt:lpstr>
      <vt:lpstr>Approaches to generative models</vt:lpstr>
      <vt:lpstr>A word on Autoencoders</vt:lpstr>
      <vt:lpstr>Learning the data manifold</vt:lpstr>
      <vt:lpstr>Generating images</vt:lpstr>
      <vt:lpstr>Training a generative model</vt:lpstr>
      <vt:lpstr>Sampling from latent spaces of images</vt:lpstr>
      <vt:lpstr>Generating faces of humans that do not exist</vt:lpstr>
      <vt:lpstr>Encoder and decoder network</vt:lpstr>
      <vt:lpstr>Variational autoencoders</vt:lpstr>
      <vt:lpstr>What these networks learn</vt:lpstr>
      <vt:lpstr>Concept vectors and the glasses dimension</vt:lpstr>
      <vt:lpstr>The smile vector</vt:lpstr>
      <vt:lpstr>The age vector</vt:lpstr>
      <vt:lpstr>Other dimensions in the learned latent space</vt:lpstr>
      <vt:lpstr>LSTMs as generative models</vt:lpstr>
      <vt:lpstr>Generative adversarial network (GAN)</vt:lpstr>
      <vt:lpstr>Generative adversarial network (GAN)</vt:lpstr>
      <vt:lpstr> Generator network</vt:lpstr>
      <vt:lpstr>Discriminator Network</vt:lpstr>
      <vt:lpstr>Adversarial examples</vt:lpstr>
      <vt:lpstr>Adversarial examples</vt:lpstr>
      <vt:lpstr>Adversarial attacks present serious security challenges in the real world</vt:lpstr>
      <vt:lpstr>Additional interesting applications of generative models</vt:lpstr>
      <vt:lpstr>Neural style transfer</vt:lpstr>
      <vt:lpstr>Inducing psychedelic dreams in the network</vt:lpstr>
      <vt:lpstr>Conversational agents Passing Turing’s test </vt:lpstr>
      <vt:lpstr>Generating human language</vt:lpstr>
      <vt:lpstr>Motor output learning</vt:lpstr>
      <vt:lpstr>Note about today’s practical</vt:lpstr>
      <vt:lpstr>Practical</vt:lpstr>
      <vt:lpstr>PowerPoint Presentation</vt:lpstr>
    </vt:vector>
  </TitlesOfParts>
  <Company>Otago Polytechnic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Rozado</dc:creator>
  <cp:lastModifiedBy>David Rozado</cp:lastModifiedBy>
  <cp:revision>60</cp:revision>
  <dcterms:created xsi:type="dcterms:W3CDTF">2018-01-04T05:31:45Z</dcterms:created>
  <dcterms:modified xsi:type="dcterms:W3CDTF">2019-05-20T22:49:48Z</dcterms:modified>
</cp:coreProperties>
</file>